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302" r:id="rId5"/>
    <p:sldId id="270" r:id="rId6"/>
    <p:sldId id="271" r:id="rId7"/>
    <p:sldId id="272" r:id="rId8"/>
    <p:sldId id="301" r:id="rId9"/>
    <p:sldId id="299" r:id="rId10"/>
    <p:sldId id="294" r:id="rId11"/>
    <p:sldId id="290" r:id="rId12"/>
    <p:sldId id="303" r:id="rId13"/>
    <p:sldId id="291" r:id="rId14"/>
    <p:sldId id="304" r:id="rId15"/>
    <p:sldId id="268" r:id="rId16"/>
    <p:sldId id="289" r:id="rId17"/>
    <p:sldId id="307" r:id="rId18"/>
    <p:sldId id="288" r:id="rId19"/>
    <p:sldId id="295" r:id="rId20"/>
    <p:sldId id="308" r:id="rId21"/>
    <p:sldId id="309" r:id="rId22"/>
    <p:sldId id="310" r:id="rId23"/>
    <p:sldId id="305" r:id="rId24"/>
    <p:sldId id="30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7" autoAdjust="0"/>
    <p:restoredTop sz="92579" autoAdjust="0"/>
  </p:normalViewPr>
  <p:slideViewPr>
    <p:cSldViewPr>
      <p:cViewPr varScale="1">
        <p:scale>
          <a:sx n="83" d="100"/>
          <a:sy n="83" d="100"/>
        </p:scale>
        <p:origin x="185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3BD58-64F1-4BA8-BFE3-40E54EC309DE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B9312-A607-45FE-BBAA-7F26F6277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6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B9312-A607-45FE-BBAA-7F26F6277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B9312-A607-45FE-BBAA-7F26F6277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6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800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03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3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86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7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7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7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4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6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7CDE-2D63-4E32-B256-8F4D127E44DB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BFA8-AD35-4C82-87A6-A250F2460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23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40.png"/><Relationship Id="rId18" Type="http://schemas.openxmlformats.org/officeDocument/2006/relationships/image" Target="../media/image38.png"/><Relationship Id="rId3" Type="http://schemas.openxmlformats.org/officeDocument/2006/relationships/image" Target="../media/image210.png"/><Relationship Id="rId7" Type="http://schemas.openxmlformats.org/officeDocument/2006/relationships/image" Target="../media/image26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240.png"/><Relationship Id="rId15" Type="http://schemas.openxmlformats.org/officeDocument/2006/relationships/image" Target="../media/image350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80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838200"/>
            <a:ext cx="4038600" cy="1374775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GERAK MELINGKAR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5" y="5163"/>
            <a:ext cx="7429499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Besaran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linier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anguler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pada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gerak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melingkar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4" name="Flowchart: Connector 3"/>
          <p:cNvSpPr/>
          <p:nvPr/>
        </p:nvSpPr>
        <p:spPr>
          <a:xfrm>
            <a:off x="2844555" y="1841605"/>
            <a:ext cx="3581400" cy="44958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>
            <a:endCxn id="4" idx="6"/>
          </p:cNvCxnSpPr>
          <p:nvPr/>
        </p:nvCxnSpPr>
        <p:spPr>
          <a:xfrm>
            <a:off x="4578105" y="4089505"/>
            <a:ext cx="1847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4" idx="7"/>
          </p:cNvCxnSpPr>
          <p:nvPr/>
        </p:nvCxnSpPr>
        <p:spPr>
          <a:xfrm flipV="1">
            <a:off x="4578105" y="2500000"/>
            <a:ext cx="1323366" cy="158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5179747" y="3374286"/>
            <a:ext cx="230183" cy="729205"/>
          </a:xfrm>
          <a:custGeom>
            <a:avLst/>
            <a:gdLst>
              <a:gd name="connsiteX0" fmla="*/ 0 w 230183"/>
              <a:gd name="connsiteY0" fmla="*/ 0 h 729205"/>
              <a:gd name="connsiteX1" fmla="*/ 219919 w 230183"/>
              <a:gd name="connsiteY1" fmla="*/ 324091 h 729205"/>
              <a:gd name="connsiteX2" fmla="*/ 173621 w 230183"/>
              <a:gd name="connsiteY2" fmla="*/ 729205 h 7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3" h="729205">
                <a:moveTo>
                  <a:pt x="0" y="0"/>
                </a:moveTo>
                <a:cubicBezTo>
                  <a:pt x="95491" y="101278"/>
                  <a:pt x="190982" y="202557"/>
                  <a:pt x="219919" y="324091"/>
                </a:cubicBezTo>
                <a:cubicBezTo>
                  <a:pt x="248856" y="445625"/>
                  <a:pt x="211238" y="587415"/>
                  <a:pt x="173621" y="72920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19734" y="36892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34" y="3689296"/>
                <a:ext cx="30480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>
            <a:off x="4315716" y="3670405"/>
            <a:ext cx="639078" cy="776447"/>
          </a:xfrm>
          <a:prstGeom prst="arc">
            <a:avLst>
              <a:gd name="adj1" fmla="val 8047119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38135" y="391278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35" y="3912783"/>
                <a:ext cx="304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90505" y="410349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08710" y="2382950"/>
            <a:ext cx="17245" cy="17144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/>
          <p:cNvSpPr/>
          <p:nvPr/>
        </p:nvSpPr>
        <p:spPr>
          <a:xfrm>
            <a:off x="6338138" y="3974240"/>
            <a:ext cx="161022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30010" y="292542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010" y="2925420"/>
                <a:ext cx="3048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4" idx="1"/>
          </p:cNvCxnSpPr>
          <p:nvPr/>
        </p:nvCxnSpPr>
        <p:spPr>
          <a:xfrm>
            <a:off x="2743200" y="762000"/>
            <a:ext cx="625839" cy="17380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24400" y="786380"/>
            <a:ext cx="1079771" cy="312640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6397024"/>
                  </p:ext>
                </p:extLst>
              </p:nvPr>
            </p:nvGraphicFramePr>
            <p:xfrm>
              <a:off x="76200" y="1558591"/>
              <a:ext cx="2764300" cy="3927809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9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611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BESARAN  LINIER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819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Perpindahan</a:t>
                          </a:r>
                          <a:r>
                            <a:rPr lang="en-US" sz="2200" baseline="0" dirty="0"/>
                            <a:t> linier </a:t>
                          </a:r>
                          <a:r>
                            <a:rPr lang="en-US" sz="2200" dirty="0"/>
                            <a:t>(m)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195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sz="2200" b="0" i="0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/>
                                      </a:rPr>
                                      <m:t>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/>
                                      </a:rPr>
                                      <m:t>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Kelajuan</a:t>
                          </a:r>
                          <a:r>
                            <a:rPr lang="en-US" sz="2200" dirty="0"/>
                            <a:t> linier (m/s)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278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aseline="0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200" baseline="0" smtClean="0">
                                        <a:latin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200" b="0" i="1" baseline="0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200" b="0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baseline="0" smtClean="0">
                                        <a:latin typeface="Cambria Math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sz="2200" b="0" i="1" baseline="0" smtClean="0">
                                        <a:latin typeface="Cambria Math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tangensial</a:t>
                          </a:r>
                          <a:r>
                            <a:rPr lang="en-US" sz="2200" dirty="0"/>
                            <a:t> (m/s</a:t>
                          </a:r>
                          <a:r>
                            <a:rPr lang="en-US" sz="2200" baseline="30000" dirty="0"/>
                            <a:t>2</a:t>
                          </a:r>
                          <a:r>
                            <a:rPr lang="en-US" sz="220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6397024"/>
                  </p:ext>
                </p:extLst>
              </p:nvPr>
            </p:nvGraphicFramePr>
            <p:xfrm>
              <a:off x="76200" y="1558591"/>
              <a:ext cx="2764300" cy="3927809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97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611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BESARAN  LINIER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8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60870" r="-161143" b="-245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Perpindahan</a:t>
                          </a:r>
                          <a:r>
                            <a:rPr lang="en-US" sz="2200" baseline="0" dirty="0"/>
                            <a:t> linier </a:t>
                          </a:r>
                          <a:r>
                            <a:rPr lang="en-US" sz="2200" dirty="0"/>
                            <a:t>(m)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1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59877" r="-161143" b="-1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Kelajuan</a:t>
                          </a:r>
                          <a:r>
                            <a:rPr lang="en-US" sz="2200" dirty="0"/>
                            <a:t> linier (m/s)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27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83043" r="-161143" b="-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tangensial</a:t>
                          </a:r>
                          <a:r>
                            <a:rPr lang="en-US" sz="2200" dirty="0"/>
                            <a:t> (m/s</a:t>
                          </a:r>
                          <a:r>
                            <a:rPr lang="en-US" sz="2200" baseline="30000" dirty="0"/>
                            <a:t>2</a:t>
                          </a:r>
                          <a:r>
                            <a:rPr lang="en-US" sz="220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837821"/>
                  </p:ext>
                </p:extLst>
              </p:nvPr>
            </p:nvGraphicFramePr>
            <p:xfrm>
              <a:off x="6738865" y="1371600"/>
              <a:ext cx="2481335" cy="473594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40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08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9797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BESARAN</a:t>
                          </a:r>
                          <a:r>
                            <a:rPr lang="en-US" sz="2200" baseline="0" dirty="0"/>
                            <a:t> ANGULER</a:t>
                          </a:r>
                          <a:endParaRPr lang="en-US" sz="2200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4645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Perpindahan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baseline="0" dirty="0"/>
                            <a:t> (rad)</a:t>
                          </a:r>
                          <a:endParaRPr 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9493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200" i="1" dirty="0" smtClean="0">
                                        <a:latin typeface="Cambria Math"/>
                                        <a:ea typeface="Cambria Math"/>
                                      </a:rPr>
                                      <m:t>θ</m:t>
                                    </m:r>
                                  </m:num>
                                  <m:den>
                                    <m:r>
                                      <a:rPr lang="en-US" sz="22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Kecepatan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dirty="0"/>
                            <a:t>/angular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56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/>
                                  </a:rPr>
                                  <m:t>𝛼</m:t>
                                </m:r>
                                <m:r>
                                  <a:rPr lang="en-US" sz="2200" b="0" i="0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2200" b="0" i="1" smtClean="0">
                                        <a:latin typeface="Cambria Math"/>
                                        <a:ea typeface="Cambria Math"/>
                                      </a:rPr>
                                      <m:t>ω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dirty="0"/>
                            <a:t> /angular (rad/s</a:t>
                          </a:r>
                          <a:r>
                            <a:rPr lang="en-US" sz="2200" baseline="30000" dirty="0"/>
                            <a:t>2</a:t>
                          </a:r>
                          <a:r>
                            <a:rPr lang="en-US" sz="2200" baseline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837821"/>
                  </p:ext>
                </p:extLst>
              </p:nvPr>
            </p:nvGraphicFramePr>
            <p:xfrm>
              <a:off x="6738865" y="1371600"/>
              <a:ext cx="2481335" cy="473594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40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084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620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BESARAN</a:t>
                          </a:r>
                          <a:r>
                            <a:rPr lang="en-US" sz="2200" baseline="0" dirty="0"/>
                            <a:t> ANGULER</a:t>
                          </a:r>
                          <a:endParaRPr lang="en-US" sz="2200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46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76744" r="-197101" b="-290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Perpindahan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baseline="0" dirty="0"/>
                            <a:t> (rad)</a:t>
                          </a:r>
                          <a:endParaRPr 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4949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24082" r="-197101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Kecepatan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dirty="0"/>
                            <a:t>/angular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33617" r="-197101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Percepatan</a:t>
                          </a:r>
                          <a:r>
                            <a:rPr lang="en-US" sz="2200" dirty="0"/>
                            <a:t> </a:t>
                          </a:r>
                          <a:r>
                            <a:rPr lang="en-US" sz="2200" dirty="0" err="1"/>
                            <a:t>sudut</a:t>
                          </a:r>
                          <a:r>
                            <a:rPr lang="en-US" sz="2200" dirty="0"/>
                            <a:t> /angular (rad/s</a:t>
                          </a:r>
                          <a:r>
                            <a:rPr lang="en-US" sz="2200" baseline="30000" dirty="0"/>
                            <a:t>2</a:t>
                          </a:r>
                          <a:r>
                            <a:rPr lang="en-US" sz="2200" baseline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2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Perpindahan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linier (s) </a:t>
                </a:r>
                <a:b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dan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perpindahan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sudut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45775"/>
                <a:ext cx="27432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Keliling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lingkaran</a:t>
                </a:r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2</m:t>
                    </m:r>
                    <m:r>
                      <a:rPr lang="en-US" sz="200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00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Keliling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lingkaran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adalah</a:t>
                </a:r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jarak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yang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ditempuh</a:t>
                </a:r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oleh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benda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dalam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1 </a:t>
                </a: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putaran</a:t>
                </a:r>
                <a:endPara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𝑠</m:t>
                      </m:r>
                      <m:r>
                        <a:rPr lang="en-US" sz="20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=2</m:t>
                      </m:r>
                      <m:r>
                        <a:rPr lang="en-US" sz="20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𝑅</m:t>
                      </m:r>
                    </m:oMath>
                  </m:oMathPara>
                </a14:m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b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sz="20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Sehingga</a:t>
                </a:r>
                <a:r>
                  <a:rPr 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𝒔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100" i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2100" i="1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𝑎𝑡𝑢𝑎𝑛</m:t>
                    </m:r>
                    <m:r>
                      <a:rPr lang="en-US" sz="2100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10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𝜽</m:t>
                    </m:r>
                    <m:r>
                      <a:rPr lang="en-US" sz="210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 : </m:t>
                    </m:r>
                  </m:oMath>
                </a14:m>
                <a:r>
                  <a:rPr lang="en-US" sz="2100" i="1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radian </a:t>
                </a:r>
              </a:p>
              <a:p>
                <a:pPr marL="0" indent="0">
                  <a:buNone/>
                </a:pPr>
                <a:endPara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45775"/>
                <a:ext cx="2743200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/>
          <p:cNvSpPr/>
          <p:nvPr/>
        </p:nvSpPr>
        <p:spPr>
          <a:xfrm>
            <a:off x="5410200" y="1676400"/>
            <a:ext cx="3581400" cy="44958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143750" y="3924300"/>
            <a:ext cx="1847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45655" y="362354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143750" y="2334795"/>
            <a:ext cx="1323366" cy="158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7745392" y="3209081"/>
            <a:ext cx="230183" cy="729205"/>
          </a:xfrm>
          <a:custGeom>
            <a:avLst/>
            <a:gdLst>
              <a:gd name="connsiteX0" fmla="*/ 0 w 230183"/>
              <a:gd name="connsiteY0" fmla="*/ 0 h 729205"/>
              <a:gd name="connsiteX1" fmla="*/ 219919 w 230183"/>
              <a:gd name="connsiteY1" fmla="*/ 324091 h 729205"/>
              <a:gd name="connsiteX2" fmla="*/ 173621 w 230183"/>
              <a:gd name="connsiteY2" fmla="*/ 729205 h 7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3" h="729205">
                <a:moveTo>
                  <a:pt x="0" y="0"/>
                </a:moveTo>
                <a:cubicBezTo>
                  <a:pt x="95491" y="101278"/>
                  <a:pt x="190982" y="202557"/>
                  <a:pt x="219919" y="324091"/>
                </a:cubicBezTo>
                <a:cubicBezTo>
                  <a:pt x="248856" y="445625"/>
                  <a:pt x="211238" y="587415"/>
                  <a:pt x="173621" y="72920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85379" y="352409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379" y="3524091"/>
                <a:ext cx="3048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667000" y="2246818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Bagaimana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untuk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menentukan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keliling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1/4 </a:t>
            </a:r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lingkaran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16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8" grpId="0" animBg="1"/>
      <p:bldP spid="9" grpId="0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Tentukan </a:t>
                </a:r>
                <a:r>
                  <a:rPr lang="en-US" dirty="0" err="1"/>
                  <a:t>jarak</a:t>
                </a:r>
                <a:r>
                  <a:rPr lang="en-US" dirty="0"/>
                  <a:t> (</a:t>
                </a:r>
                <a:r>
                  <a:rPr lang="en-US" dirty="0" err="1"/>
                  <a:t>perpindahan</a:t>
                </a:r>
                <a:r>
                  <a:rPr lang="en-US" dirty="0"/>
                  <a:t> linier) yang </a:t>
                </a:r>
                <a:r>
                  <a:rPr lang="en-US" dirty="0" err="1"/>
                  <a:t>ditempuh</a:t>
                </a:r>
                <a:r>
                  <a:rPr lang="en-US" dirty="0"/>
                  <a:t> </a:t>
                </a:r>
                <a:r>
                  <a:rPr lang="en-US" dirty="0" err="1"/>
                  <a:t>oleh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partikel</a:t>
                </a:r>
                <a:r>
                  <a:rPr lang="en-US" dirty="0"/>
                  <a:t> yang </a:t>
                </a:r>
                <a:r>
                  <a:rPr lang="en-US" dirty="0" err="1"/>
                  <a:t>perpindahan</a:t>
                </a:r>
                <a:r>
                  <a:rPr lang="en-US" dirty="0"/>
                  <a:t> </a:t>
                </a:r>
                <a:r>
                  <a:rPr lang="en-US" dirty="0" err="1"/>
                  <a:t>sudutnya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¼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/>
                  <a:t> rad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lintasan</a:t>
                </a:r>
                <a:r>
                  <a:rPr lang="en-US" dirty="0"/>
                  <a:t> </a:t>
                </a:r>
                <a:r>
                  <a:rPr lang="en-US" dirty="0" err="1"/>
                  <a:t>melingkar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jari-jari</a:t>
                </a:r>
                <a:r>
                  <a:rPr lang="en-US" dirty="0"/>
                  <a:t> 2 m!</a:t>
                </a:r>
              </a:p>
              <a:p>
                <a:r>
                  <a:rPr lang="en-US" dirty="0" err="1"/>
                  <a:t>Tentukan</a:t>
                </a:r>
                <a:r>
                  <a:rPr lang="en-US" dirty="0"/>
                  <a:t> </a:t>
                </a:r>
                <a:r>
                  <a:rPr lang="en-US" dirty="0" err="1"/>
                  <a:t>posisi</a:t>
                </a:r>
                <a:r>
                  <a:rPr lang="en-US" dirty="0"/>
                  <a:t> </a:t>
                </a:r>
                <a:r>
                  <a:rPr lang="en-US" dirty="0" err="1"/>
                  <a:t>sudut</a:t>
                </a:r>
                <a:r>
                  <a:rPr lang="en-US" dirty="0"/>
                  <a:t> (</a:t>
                </a:r>
                <a:r>
                  <a:rPr lang="en-US" dirty="0" err="1"/>
                  <a:t>perpindahan</a:t>
                </a:r>
                <a:r>
                  <a:rPr lang="en-US" dirty="0"/>
                  <a:t> </a:t>
                </a:r>
                <a:r>
                  <a:rPr lang="en-US" dirty="0" err="1"/>
                  <a:t>sudut</a:t>
                </a:r>
                <a:r>
                  <a:rPr lang="en-US" dirty="0"/>
                  <a:t>),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diketahui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partikel</a:t>
                </a:r>
                <a:r>
                  <a:rPr lang="en-US" dirty="0"/>
                  <a:t> </a:t>
                </a:r>
                <a:r>
                  <a:rPr lang="en-US" dirty="0" err="1"/>
                  <a:t>telah</a:t>
                </a:r>
                <a:r>
                  <a:rPr lang="en-US" dirty="0"/>
                  <a:t> </a:t>
                </a:r>
                <a:r>
                  <a:rPr lang="en-US" dirty="0" err="1"/>
                  <a:t>menempuh</a:t>
                </a:r>
                <a:r>
                  <a:rPr lang="en-US" dirty="0"/>
                  <a:t> </a:t>
                </a:r>
                <a:r>
                  <a:rPr lang="en-US" dirty="0" err="1"/>
                  <a:t>perjalanan</a:t>
                </a:r>
                <a:r>
                  <a:rPr lang="en-US" dirty="0"/>
                  <a:t> </a:t>
                </a:r>
                <a:r>
                  <a:rPr lang="en-US" dirty="0" err="1"/>
                  <a:t>sepanjang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/>
                  <a:t> m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lintasan</a:t>
                </a:r>
                <a:r>
                  <a:rPr lang="en-US" dirty="0"/>
                  <a:t> </a:t>
                </a:r>
                <a:r>
                  <a:rPr lang="en-US" dirty="0" err="1"/>
                  <a:t>melingkar</a:t>
                </a:r>
                <a:r>
                  <a:rPr lang="en-US" dirty="0"/>
                  <a:t> </a:t>
                </a:r>
                <a:r>
                  <a:rPr lang="en-US" dirty="0" err="1"/>
                  <a:t>berjari-jari</a:t>
                </a:r>
                <a:r>
                  <a:rPr lang="en-US" dirty="0"/>
                  <a:t> 2 m!</a:t>
                </a:r>
              </a:p>
              <a:p>
                <a:r>
                  <a:rPr lang="en-US" dirty="0"/>
                  <a:t>Tentukan </a:t>
                </a:r>
                <a:r>
                  <a:rPr lang="en-US" dirty="0" err="1"/>
                  <a:t>posisi</a:t>
                </a:r>
                <a:r>
                  <a:rPr lang="en-US" dirty="0"/>
                  <a:t> </a:t>
                </a:r>
                <a:r>
                  <a:rPr lang="en-US" dirty="0" err="1"/>
                  <a:t>sudut</a:t>
                </a:r>
                <a:r>
                  <a:rPr lang="en-US" dirty="0"/>
                  <a:t> (</a:t>
                </a:r>
                <a:r>
                  <a:rPr lang="en-US" dirty="0" err="1"/>
                  <a:t>perpindahan</a:t>
                </a:r>
                <a:r>
                  <a:rPr lang="en-US" dirty="0"/>
                  <a:t> </a:t>
                </a:r>
                <a:r>
                  <a:rPr lang="en-US" dirty="0" err="1"/>
                  <a:t>sudut</a:t>
                </a:r>
                <a:r>
                  <a:rPr lang="en-US" dirty="0"/>
                  <a:t>),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diketahui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partikel</a:t>
                </a:r>
                <a:r>
                  <a:rPr lang="en-US" dirty="0"/>
                  <a:t> </a:t>
                </a:r>
                <a:r>
                  <a:rPr lang="en-US" dirty="0" err="1"/>
                  <a:t>telah</a:t>
                </a:r>
                <a:r>
                  <a:rPr lang="en-US" dirty="0"/>
                  <a:t> </a:t>
                </a:r>
                <a:r>
                  <a:rPr lang="en-US" dirty="0" err="1"/>
                  <a:t>menempuh</a:t>
                </a:r>
                <a:r>
                  <a:rPr lang="en-US" dirty="0"/>
                  <a:t> </a:t>
                </a:r>
                <a:r>
                  <a:rPr lang="en-US" dirty="0" err="1"/>
                  <a:t>perjalanan</a:t>
                </a:r>
                <a:r>
                  <a:rPr lang="en-US" dirty="0"/>
                  <a:t> </a:t>
                </a:r>
                <a:r>
                  <a:rPr lang="en-US" dirty="0" err="1"/>
                  <a:t>sepanjang</a:t>
                </a:r>
                <a:r>
                  <a:rPr lang="en-US" dirty="0"/>
                  <a:t>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/>
                  <a:t> m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lintasan</a:t>
                </a:r>
                <a:r>
                  <a:rPr lang="en-US" dirty="0"/>
                  <a:t> </a:t>
                </a:r>
                <a:r>
                  <a:rPr lang="en-US" dirty="0" err="1"/>
                  <a:t>melingkar</a:t>
                </a:r>
                <a:r>
                  <a:rPr lang="en-US" dirty="0"/>
                  <a:t> </a:t>
                </a:r>
                <a:r>
                  <a:rPr lang="en-US" dirty="0" err="1"/>
                  <a:t>berjari-jari</a:t>
                </a:r>
                <a:r>
                  <a:rPr lang="en-US" dirty="0"/>
                  <a:t> 5 m!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5" t="-3098" r="-1313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84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0102" y="350838"/>
                <a:ext cx="8229600" cy="86836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Kelajuan linear (</a:t>
                </a:r>
                <a14:m>
                  <m:oMath xmlns:m="http://schemas.openxmlformats.org/officeDocument/2006/math">
                    <m:r>
                      <a:rPr lang="en-US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𝑣</m:t>
                    </m:r>
                    <m:r>
                      <a:rPr lang="en-US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) </m:t>
                    </m:r>
                    <m:r>
                      <a:rPr lang="en-US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𝑑𝑎𝑛</m:t>
                    </m:r>
                  </m:oMath>
                </a14:m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</a:t>
                </a:r>
                <a:b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Kecepatan </a:t>
                </a: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sudut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𝑡</m:t>
                        </m:r>
                      </m:den>
                    </m:f>
                    <m:r>
                      <a:rPr lang="en-US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0102" y="350838"/>
                <a:ext cx="8229600" cy="868362"/>
              </a:xfrm>
              <a:blipFill rotWithShape="1">
                <a:blip r:embed="rId2"/>
                <a:stretch>
                  <a:fillRect t="-62676" b="-7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4" y="1614705"/>
                <a:ext cx="4113196" cy="531949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id-ID" sz="24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Kecepatan sudut adalah hasil bagi perpindahan sudut dengan selang waktu</a:t>
                </a:r>
                <a:endParaRPr lang="en-US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id-ID" sz="24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id-ID" sz="24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24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id-ID" sz="24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4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i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𝐾𝑎𝑟𝑒𝑛𝑎</m:t>
                      </m:r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𝑚𝑎𝑘𝑎</m:t>
                      </m:r>
                    </m:oMath>
                  </m:oMathPara>
                </a14:m>
                <a:endParaRPr lang="en-US" sz="2400" i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𝝎</m:t>
                      </m:r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US" sz="4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𝝅</m:t>
                          </m:r>
                        </m:num>
                        <m:den>
                          <m:r>
                            <a:rPr lang="en-US" sz="4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𝑻</m:t>
                          </m:r>
                        </m:den>
                      </m:f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𝟐</m:t>
                      </m:r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𝝅</m:t>
                      </m:r>
                      <m:r>
                        <a:rPr lang="en-US" sz="4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𝒇</m:t>
                      </m:r>
                    </m:oMath>
                  </m:oMathPara>
                </a14:m>
                <a:endPara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Kemudian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𝑣</m:t>
                      </m:r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𝑠</m:t>
                          </m:r>
                        </m:num>
                        <m:den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2</m:t>
                          </m:r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US" sz="24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𝒗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𝝎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54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Satuan</a:t>
                </a:r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: rad/s</a:t>
                </a:r>
              </a:p>
              <a:p>
                <a:pPr marL="0" indent="0">
                  <a:buNone/>
                </a:pP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4" y="1614705"/>
                <a:ext cx="4113196" cy="531949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/>
          <p:cNvSpPr/>
          <p:nvPr/>
        </p:nvSpPr>
        <p:spPr>
          <a:xfrm>
            <a:off x="5079975" y="2057400"/>
            <a:ext cx="3581400" cy="44958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>
            <a:endCxn id="4" idx="6"/>
          </p:cNvCxnSpPr>
          <p:nvPr/>
        </p:nvCxnSpPr>
        <p:spPr>
          <a:xfrm>
            <a:off x="6813525" y="4305300"/>
            <a:ext cx="1847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endCxn id="4" idx="7"/>
          </p:cNvCxnSpPr>
          <p:nvPr/>
        </p:nvCxnSpPr>
        <p:spPr>
          <a:xfrm flipV="1">
            <a:off x="6813525" y="2715795"/>
            <a:ext cx="1323366" cy="158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7415167" y="3590081"/>
            <a:ext cx="230183" cy="729205"/>
          </a:xfrm>
          <a:custGeom>
            <a:avLst/>
            <a:gdLst>
              <a:gd name="connsiteX0" fmla="*/ 0 w 230183"/>
              <a:gd name="connsiteY0" fmla="*/ 0 h 729205"/>
              <a:gd name="connsiteX1" fmla="*/ 219919 w 230183"/>
              <a:gd name="connsiteY1" fmla="*/ 324091 h 729205"/>
              <a:gd name="connsiteX2" fmla="*/ 173621 w 230183"/>
              <a:gd name="connsiteY2" fmla="*/ 729205 h 7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3" h="729205">
                <a:moveTo>
                  <a:pt x="0" y="0"/>
                </a:moveTo>
                <a:cubicBezTo>
                  <a:pt x="95491" y="101278"/>
                  <a:pt x="190982" y="202557"/>
                  <a:pt x="219919" y="324091"/>
                </a:cubicBezTo>
                <a:cubicBezTo>
                  <a:pt x="248856" y="445625"/>
                  <a:pt x="211238" y="587415"/>
                  <a:pt x="173621" y="72920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55154" y="390509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154" y="3905091"/>
                <a:ext cx="3048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>
            <a:off x="6551136" y="3886200"/>
            <a:ext cx="639078" cy="776447"/>
          </a:xfrm>
          <a:prstGeom prst="arc">
            <a:avLst>
              <a:gd name="adj1" fmla="val 8047119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73555" y="412857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5" y="4128578"/>
                <a:ext cx="304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525925" y="43192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644130" y="2598745"/>
            <a:ext cx="17245" cy="17144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652752" y="31358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752" y="3135868"/>
                <a:ext cx="30480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Connector 13"/>
          <p:cNvSpPr/>
          <p:nvPr/>
        </p:nvSpPr>
        <p:spPr>
          <a:xfrm>
            <a:off x="8573558" y="4190035"/>
            <a:ext cx="161022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katrol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jari-jari</a:t>
            </a:r>
            <a:r>
              <a:rPr lang="en-US" dirty="0"/>
              <a:t> 2 m </a:t>
            </a:r>
            <a:r>
              <a:rPr lang="en-US" dirty="0" err="1"/>
              <a:t>berputar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katrol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4 </a:t>
            </a:r>
            <a:r>
              <a:rPr lang="en-US" dirty="0" err="1"/>
              <a:t>sekon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1 </a:t>
            </a:r>
            <a:r>
              <a:rPr lang="en-US" dirty="0" err="1"/>
              <a:t>putaran</a:t>
            </a:r>
            <a:r>
              <a:rPr lang="en-US" dirty="0"/>
              <a:t>, </a:t>
            </a:r>
            <a:r>
              <a:rPr lang="en-US" dirty="0" err="1"/>
              <a:t>tentukan</a:t>
            </a:r>
            <a:r>
              <a:rPr lang="en-US" dirty="0"/>
              <a:t>:</a:t>
            </a:r>
          </a:p>
          <a:p>
            <a:pPr marL="514350" indent="-514350">
              <a:buAutoNum type="alphaLcPeriod"/>
            </a:pP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frekuensi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sudut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Kelajuan</a:t>
            </a:r>
            <a:r>
              <a:rPr lang="en-US" dirty="0"/>
              <a:t> linier</a:t>
            </a:r>
          </a:p>
          <a:p>
            <a:pPr marL="514350" indent="-514350">
              <a:buAutoNum type="alphaLcPeriod"/>
            </a:pPr>
            <a:r>
              <a:rPr lang="en-US" dirty="0" err="1"/>
              <a:t>Perpindahan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t=60 s</a:t>
            </a:r>
          </a:p>
          <a:p>
            <a:pPr marL="514350" indent="-514350">
              <a:buAutoNum type="alphaLcPeriod"/>
            </a:pPr>
            <a:r>
              <a:rPr lang="en-US" dirty="0" err="1"/>
              <a:t>Perpindahan</a:t>
            </a:r>
            <a:r>
              <a:rPr lang="en-US" dirty="0"/>
              <a:t> linier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t=60 s</a:t>
            </a:r>
          </a:p>
          <a:p>
            <a:pPr marL="514350" indent="-51435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239000" cy="838200"/>
          </a:xfrm>
        </p:spPr>
        <p:txBody>
          <a:bodyPr/>
          <a:lstStyle/>
          <a:p>
            <a:r>
              <a:rPr lang="id-ID" dirty="0"/>
              <a:t>Hubungan Roda-roda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7359112"/>
                  </p:ext>
                </p:extLst>
              </p:nvPr>
            </p:nvGraphicFramePr>
            <p:xfrm>
              <a:off x="152401" y="949960"/>
              <a:ext cx="8458200" cy="5405120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26669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576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/>
                            <a:t>Hubungan roda-roda</a:t>
                          </a: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/>
                            <a:t>Gambar </a:t>
                          </a: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/>
                            <a:t>Arah putar dan persamaan</a:t>
                          </a: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686560">
                    <a:tc>
                      <a:txBody>
                        <a:bodyPr/>
                        <a:lstStyle/>
                        <a:p>
                          <a:r>
                            <a:rPr lang="id-ID" dirty="0"/>
                            <a:t>Seporos/sepusat</a:t>
                          </a: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id-ID" baseline="0" dirty="0"/>
                            <a:t>Arah putar kedua roda searah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id-ID" baseline="0" dirty="0"/>
                            <a:t>Kecepatan sudut kedua roda sama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aseline="0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baseline="0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id-ID" baseline="0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d-ID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aseline="0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baseline="0" smtClean="0"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id-ID" baseline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id-ID" baseline="0" smtClean="0">
                                  <a:latin typeface="Cambria Math"/>
                                </a:rPr>
                                <m:t>𝒂𝒕𝒂𝒖</m:t>
                              </m:r>
                              <m:r>
                                <a:rPr lang="id-ID" baseline="0" smtClean="0">
                                  <a:latin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id-ID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𝑨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baseline="0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d-ID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d-ID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𝑩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d-ID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id-ID" baseline="0" smtClean="0"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id-ID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36040">
                    <a:tc>
                      <a:txBody>
                        <a:bodyPr/>
                        <a:lstStyle/>
                        <a:p>
                          <a:r>
                            <a:rPr lang="id-ID" dirty="0"/>
                            <a:t>Bersinggungan</a:t>
                          </a:r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d-ID" dirty="0"/>
                            <a:t>-</a:t>
                          </a:r>
                          <a:r>
                            <a:rPr lang="id-ID" baseline="0" dirty="0"/>
                            <a:t>   </a:t>
                          </a:r>
                          <a:r>
                            <a:rPr lang="id-ID" dirty="0"/>
                            <a:t>arah putar kedua roda berlawanan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id-ID" dirty="0"/>
                            <a:t>Kelajuan lin</a:t>
                          </a:r>
                          <a:r>
                            <a:rPr lang="en-US" dirty="0" err="1"/>
                            <a:t>ie</a:t>
                          </a:r>
                          <a:r>
                            <a:rPr lang="id-ID" dirty="0"/>
                            <a:t>r kedua roda sama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id-ID" smtClean="0">
                                  <a:latin typeface="Cambria Math"/>
                                </a:rPr>
                                <m:t>𝑎𝑡𝑎𝑢</m:t>
                              </m:r>
                              <m:r>
                                <a:rPr lang="id-ID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endParaRPr lang="id-ID" dirty="0"/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846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d-ID" baseline="0" dirty="0"/>
                            <a:t>Dihubungkan dgn sabuk</a:t>
                          </a:r>
                          <a:endParaRPr lang="id-ID" dirty="0"/>
                        </a:p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id-ID" dirty="0"/>
                            <a:t>Arah putar kedua roda searah 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:r>
                            <a:rPr lang="id-ID" dirty="0"/>
                            <a:t>Kelajuan lin</a:t>
                          </a:r>
                          <a:r>
                            <a:rPr lang="en-US" dirty="0" err="1"/>
                            <a:t>ie</a:t>
                          </a:r>
                          <a:r>
                            <a:rPr lang="id-ID" dirty="0"/>
                            <a:t>r kedua roda sama</a:t>
                          </a:r>
                        </a:p>
                        <a:p>
                          <a:pPr marL="285750" indent="-285750">
                            <a:buFontTx/>
                            <a:buChar char="-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id-ID" smtClean="0">
                                  <a:latin typeface="Cambria Math"/>
                                </a:rPr>
                                <m:t>𝑎𝑡𝑎𝑢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id-ID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id-ID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d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mtClea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d-ID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oMath>
                          </a14:m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7359112"/>
                  </p:ext>
                </p:extLst>
              </p:nvPr>
            </p:nvGraphicFramePr>
            <p:xfrm>
              <a:off x="152401" y="949960"/>
              <a:ext cx="8458200" cy="5278120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2666999"/>
                    <a:gridCol w="2133600"/>
                    <a:gridCol w="365760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 smtClean="0"/>
                            <a:t>Hubungan roda-roda</a:t>
                          </a: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 smtClean="0"/>
                            <a:t>Gambar </a:t>
                          </a: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d-ID" dirty="0" smtClean="0"/>
                            <a:t>Arah putar dan persamaan</a:t>
                          </a: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  <a:tr h="1686560">
                    <a:tc>
                      <a:txBody>
                        <a:bodyPr/>
                        <a:lstStyle/>
                        <a:p>
                          <a:r>
                            <a:rPr lang="id-ID" dirty="0" smtClean="0"/>
                            <a:t>Seporos/sepusat</a:t>
                          </a: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131667" t="-23827" r="-333" b="-191336"/>
                          </a:stretch>
                        </a:blipFill>
                      </a:tcPr>
                    </a:tc>
                  </a:tr>
                  <a:tr h="1336040">
                    <a:tc>
                      <a:txBody>
                        <a:bodyPr/>
                        <a:lstStyle/>
                        <a:p>
                          <a:r>
                            <a:rPr lang="id-ID" dirty="0" smtClean="0"/>
                            <a:t>Bersinggungan</a:t>
                          </a:r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131667" t="-156621" r="-333" b="-142009"/>
                          </a:stretch>
                        </a:blipFill>
                      </a:tcPr>
                    </a:tc>
                  </a:tr>
                  <a:tr h="18846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d-ID" baseline="0" dirty="0" smtClean="0"/>
                            <a:t>Dihubungkan dgn sabuk</a:t>
                          </a:r>
                          <a:endParaRPr lang="id-ID" dirty="0" smtClean="0"/>
                        </a:p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id-ID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2"/>
                          <a:stretch>
                            <a:fillRect l="-131667" t="-181877" r="-333" b="-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34069"/>
            <a:ext cx="1314450" cy="165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3352800"/>
            <a:ext cx="1409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8"/>
          <a:stretch/>
        </p:blipFill>
        <p:spPr bwMode="auto">
          <a:xfrm>
            <a:off x="2863755" y="4876800"/>
            <a:ext cx="183733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74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/>
          <p:cNvSpPr/>
          <p:nvPr/>
        </p:nvSpPr>
        <p:spPr>
          <a:xfrm>
            <a:off x="2514600" y="2209800"/>
            <a:ext cx="3581400" cy="4495800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endCxn id="4" idx="6"/>
          </p:cNvCxnSpPr>
          <p:nvPr/>
        </p:nvCxnSpPr>
        <p:spPr>
          <a:xfrm>
            <a:off x="4248150" y="4457700"/>
            <a:ext cx="1847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055" y="415694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078755" y="2743200"/>
            <a:ext cx="17245" cy="17144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87377" y="3242765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377" y="3242765"/>
                <a:ext cx="30480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-78129" y="789662"/>
                <a:ext cx="350712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𝑳𝑰𝑵𝑬𝑨𝑹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𝑝𝑒𝑟𝑝𝑖𝑛𝑑𝑎h𝑎𝑛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𝑙𝑖𝑛𝑖𝑒𝑟</m:t>
                    </m:r>
                  </m:oMath>
                </a14:m>
                <a:endParaRPr lang="en-US" dirty="0">
                  <a:solidFill>
                    <a:schemeClr val="bg1"/>
                  </a:solidFill>
                  <a:ea typeface="Cambria Math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𝑣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𝑘𝑒𝑙𝑎𝑗𝑢𝑎𝑛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𝑖𝑛𝑖𝑒𝑟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𝑝𝑒𝑟𝑐𝑒𝑝𝑎𝑡𝑎𝑛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𝑡𝑎𝑛𝑔𝑒𝑛𝑠𝑖𝑎𝑙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129" y="789662"/>
                <a:ext cx="3507129" cy="1477328"/>
              </a:xfrm>
              <a:prstGeom prst="rect">
                <a:avLst/>
              </a:prstGeom>
              <a:blipFill>
                <a:blip r:embed="rId4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>
            <a:endCxn id="4" idx="7"/>
          </p:cNvCxnSpPr>
          <p:nvPr/>
        </p:nvCxnSpPr>
        <p:spPr>
          <a:xfrm flipV="1">
            <a:off x="4248150" y="2868195"/>
            <a:ext cx="1323366" cy="158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4849792" y="3742481"/>
            <a:ext cx="230183" cy="729205"/>
          </a:xfrm>
          <a:custGeom>
            <a:avLst/>
            <a:gdLst>
              <a:gd name="connsiteX0" fmla="*/ 0 w 230183"/>
              <a:gd name="connsiteY0" fmla="*/ 0 h 729205"/>
              <a:gd name="connsiteX1" fmla="*/ 219919 w 230183"/>
              <a:gd name="connsiteY1" fmla="*/ 324091 h 729205"/>
              <a:gd name="connsiteX2" fmla="*/ 173621 w 230183"/>
              <a:gd name="connsiteY2" fmla="*/ 729205 h 7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3" h="729205">
                <a:moveTo>
                  <a:pt x="0" y="0"/>
                </a:moveTo>
                <a:cubicBezTo>
                  <a:pt x="95491" y="101278"/>
                  <a:pt x="190982" y="202557"/>
                  <a:pt x="219919" y="324091"/>
                </a:cubicBezTo>
                <a:cubicBezTo>
                  <a:pt x="248856" y="445625"/>
                  <a:pt x="211238" y="587415"/>
                  <a:pt x="173621" y="72920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89779" y="405749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779" y="4057491"/>
                <a:ext cx="3048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>
            <a:off x="3985761" y="4038600"/>
            <a:ext cx="639078" cy="776447"/>
          </a:xfrm>
          <a:prstGeom prst="arc">
            <a:avLst>
              <a:gd name="adj1" fmla="val 8047119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708180" y="428097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180" y="4280978"/>
                <a:ext cx="304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095750" y="368815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3688159"/>
                <a:ext cx="3048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owchart: Connector 33"/>
          <p:cNvSpPr/>
          <p:nvPr/>
        </p:nvSpPr>
        <p:spPr>
          <a:xfrm>
            <a:off x="2447022" y="2149659"/>
            <a:ext cx="3725178" cy="4708341"/>
          </a:xfrm>
          <a:prstGeom prst="flowChartConnector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19116" y="230582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16" y="2305820"/>
                <a:ext cx="30480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6113251" y="2895600"/>
            <a:ext cx="20849" cy="15737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4100" y="3911863"/>
                <a:ext cx="3048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3911863"/>
                <a:ext cx="304800" cy="369332"/>
              </a:xfrm>
              <a:prstGeom prst="rect">
                <a:avLst/>
              </a:prstGeom>
              <a:blipFill rotWithShape="1">
                <a:blip r:embed="rId9"/>
                <a:stretch>
                  <a:fillRect r="-3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358389" y="726267"/>
                <a:ext cx="27856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𝑨𝑵𝑮𝑼𝑳𝑨𝑹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𝑝𝑒𝑟𝑝𝑖𝑛𝑑𝑎h𝑎𝑛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𝑠𝑢𝑑𝑢𝑡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𝑘𝑒𝑐𝑒𝑝𝑎𝑡𝑎𝑛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𝑠𝑢𝑑𝑢𝑡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𝑝𝑒𝑟𝑐𝑒𝑝𝑎𝑡𝑎𝑛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𝑠𝑢𝑑𝑢𝑡</m:t>
                    </m:r>
                  </m:oMath>
                </a14:m>
                <a:endParaRPr lang="en-US" b="0" dirty="0">
                  <a:solidFill>
                    <a:schemeClr val="accent4">
                      <a:lumMod val="75000"/>
                    </a:schemeClr>
                  </a:solidFill>
                  <a:ea typeface="Cambria Math"/>
                </a:endParaRPr>
              </a:p>
              <a:p>
                <a:endParaRPr lang="en-US" dirty="0"/>
              </a:p>
              <a:p>
                <a:r>
                  <a:rPr lang="en-US" dirty="0"/>
                  <a:t>* </a:t>
                </a:r>
                <a:r>
                  <a:rPr lang="en-US" dirty="0">
                    <a:solidFill>
                      <a:schemeClr val="bg1"/>
                    </a:solidFill>
                  </a:rPr>
                  <a:t>Kata ‘</a:t>
                </a:r>
                <a:r>
                  <a:rPr lang="en-US" dirty="0" err="1">
                    <a:solidFill>
                      <a:schemeClr val="bg1"/>
                    </a:solidFill>
                  </a:rPr>
                  <a:t>sudut</a:t>
                </a:r>
                <a:r>
                  <a:rPr lang="en-US" dirty="0">
                    <a:solidFill>
                      <a:schemeClr val="bg1"/>
                    </a:solidFill>
                  </a:rPr>
                  <a:t>’ </a:t>
                </a:r>
                <a:r>
                  <a:rPr lang="en-US" dirty="0" err="1">
                    <a:solidFill>
                      <a:schemeClr val="bg1"/>
                    </a:solidFill>
                  </a:rPr>
                  <a:t>bisa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diganti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‘angular’</a:t>
                </a: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389" y="726267"/>
                <a:ext cx="2785611" cy="2031325"/>
              </a:xfrm>
              <a:prstGeom prst="rect">
                <a:avLst/>
              </a:prstGeom>
              <a:blipFill>
                <a:blip r:embed="rId10"/>
                <a:stretch>
                  <a:fillRect l="-1751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H="1" flipV="1">
            <a:off x="4263768" y="4419600"/>
            <a:ext cx="1880596" cy="2276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74979" y="274638"/>
                <a:ext cx="8229600" cy="411162"/>
              </a:xfrm>
            </p:spPr>
            <p:txBody>
              <a:bodyPr>
                <a:noAutofit/>
              </a:bodyPr>
              <a:lstStyle/>
              <a:p>
                <a:r>
                  <a:rPr lang="en-US" sz="2400" b="1" i="1" dirty="0">
                    <a:solidFill>
                      <a:srgbClr val="FF0000"/>
                    </a:solidFill>
                  </a:rPr>
                  <a:t>Percepatan </a:t>
                </a:r>
                <a:r>
                  <a:rPr lang="en-US" sz="2400" b="1" i="1" dirty="0" err="1">
                    <a:solidFill>
                      <a:srgbClr val="FF0000"/>
                    </a:solidFill>
                  </a:rPr>
                  <a:t>tangensial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</a:rPr>
                  <a:t>);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Percepatan </a:t>
                </a:r>
                <a:r>
                  <a:rPr lang="en-US" sz="2400" b="1" i="1" dirty="0" err="1">
                    <a:solidFill>
                      <a:srgbClr val="7030A0"/>
                    </a:solidFill>
                  </a:rPr>
                  <a:t>sudut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𝝎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𝒕</m:t>
                        </m:r>
                      </m:den>
                    </m:f>
                  </m:oMath>
                </a14:m>
                <a:r>
                  <a:rPr lang="en-US" sz="2400" b="1" i="1" dirty="0">
                    <a:solidFill>
                      <a:srgbClr val="7030A0"/>
                    </a:solidFill>
                  </a:rPr>
                  <a:t>); </a:t>
                </a:r>
                <a:r>
                  <a:rPr lang="en-US" sz="2400" b="1" i="1" dirty="0" err="1">
                    <a:solidFill>
                      <a:schemeClr val="bg1"/>
                    </a:solidFill>
                  </a:rPr>
                  <a:t>dan</a:t>
                </a:r>
                <a:r>
                  <a:rPr lang="en-US" sz="24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percepatan </a:t>
                </a:r>
                <a:r>
                  <a:rPr lang="en-US" sz="2400" b="1" i="1" dirty="0" err="1">
                    <a:solidFill>
                      <a:srgbClr val="00B050"/>
                    </a:solidFill>
                  </a:rPr>
                  <a:t>sentripetal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400" b="1" i="1" dirty="0">
                    <a:solidFill>
                      <a:srgbClr val="00B05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3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4979" y="274638"/>
                <a:ext cx="8229600" cy="411162"/>
              </a:xfrm>
              <a:blipFill>
                <a:blip r:embed="rId11"/>
                <a:stretch>
                  <a:fillRect l="-1185" t="-63235" r="-1556" b="-86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Connector 53"/>
          <p:cNvSpPr/>
          <p:nvPr/>
        </p:nvSpPr>
        <p:spPr>
          <a:xfrm>
            <a:off x="6008183" y="4334490"/>
            <a:ext cx="161022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05400" y="4431268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431268"/>
                <a:ext cx="3048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464943" y="3019108"/>
                <a:ext cx="2566686" cy="390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Perc.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Sentripetal</a:t>
                </a:r>
                <a:r>
                  <a:rPr lang="en-US" b="1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>
                    <a:solidFill>
                      <a:srgbClr val="00B050"/>
                    </a:solidFill>
                  </a:rPr>
                  <a:t>Yang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membuat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arah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kecepatan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berubah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Mengarah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ke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pusat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lingkaran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Tegak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lurus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dengan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kelajuan</a:t>
                </a:r>
                <a:r>
                  <a:rPr lang="en-US" b="1" dirty="0">
                    <a:solidFill>
                      <a:srgbClr val="00B050"/>
                    </a:solidFill>
                  </a:rPr>
                  <a:t> Linear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𝒗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𝑹</m:t>
                          </m:r>
                        </m:den>
                      </m:f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𝝎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43" y="3019108"/>
                <a:ext cx="2566686" cy="3907736"/>
              </a:xfrm>
              <a:prstGeom prst="rect">
                <a:avLst/>
              </a:prstGeom>
              <a:blipFill rotWithShape="1">
                <a:blip r:embed="rId13"/>
                <a:stretch>
                  <a:fillRect l="-2138" t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0" y="2925501"/>
                <a:ext cx="2363165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Perc.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Tangensial</a:t>
                </a:r>
                <a:r>
                  <a:rPr lang="en-US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dan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Percepatan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sudut</a:t>
                </a:r>
                <a:r>
                  <a:rPr lang="en-US" b="1" dirty="0">
                    <a:solidFill>
                      <a:srgbClr val="7030A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Searah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dengan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kelajuan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Jika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;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maka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bernilai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konstan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𝑹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*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digunakan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jika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gerak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melingkar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berubah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</a:rPr>
                  <a:t>beraturan</a:t>
                </a:r>
                <a:r>
                  <a:rPr lang="en-US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501"/>
                <a:ext cx="2363165" cy="3477875"/>
              </a:xfrm>
              <a:prstGeom prst="rect">
                <a:avLst/>
              </a:prstGeom>
              <a:blipFill>
                <a:blip r:embed="rId14"/>
                <a:stretch>
                  <a:fillRect l="-2062" t="-1053" b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2998007" y="4946747"/>
            <a:ext cx="2703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Percepatan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tangensial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menyebabkan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perubahan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nilai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kecepatan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sedangkan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percepatan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sentripetal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menyebabkan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perubahan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arah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rebuchet MS" pitchFamily="34" charset="0"/>
              </a:rPr>
              <a:t>kecepatan</a:t>
            </a:r>
            <a:r>
              <a:rPr lang="en-US" sz="1400" dirty="0">
                <a:solidFill>
                  <a:schemeClr val="bg1"/>
                </a:solidFill>
                <a:latin typeface="Trebuchet MS" pitchFamily="34" charset="0"/>
              </a:rPr>
              <a:t>.</a:t>
            </a:r>
          </a:p>
        </p:txBody>
      </p:sp>
      <p:cxnSp>
        <p:nvCxnSpPr>
          <p:cNvPr id="3" name="Elbow Connector 2"/>
          <p:cNvCxnSpPr/>
          <p:nvPr/>
        </p:nvCxnSpPr>
        <p:spPr>
          <a:xfrm rot="16200000" flipH="1">
            <a:off x="2105005" y="942995"/>
            <a:ext cx="1352590" cy="1295400"/>
          </a:xfrm>
          <a:prstGeom prst="bentConnector3">
            <a:avLst>
              <a:gd name="adj1" fmla="val 15072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 flipV="1">
            <a:off x="4248150" y="960039"/>
            <a:ext cx="2838450" cy="2773760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209800" y="2793509"/>
            <a:ext cx="868720" cy="124509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126963" y="2844136"/>
            <a:ext cx="944918" cy="13554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085737" y="2807141"/>
            <a:ext cx="1178031" cy="161245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522352" y="3048983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352" y="3048983"/>
                <a:ext cx="304800" cy="369332"/>
              </a:xfrm>
              <a:prstGeom prst="rect">
                <a:avLst/>
              </a:prstGeom>
              <a:blipFill rotWithShape="1">
                <a:blip r:embed="rId15"/>
                <a:stretch>
                  <a:fillRect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447022" y="3087261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22" y="3087261"/>
                <a:ext cx="304800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09800" y="3271927"/>
                <a:ext cx="3048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71927"/>
                <a:ext cx="304800" cy="369332"/>
              </a:xfrm>
              <a:prstGeom prst="rect">
                <a:avLst/>
              </a:prstGeom>
              <a:blipFill rotWithShape="1">
                <a:blip r:embed="rId17"/>
                <a:stretch>
                  <a:fillRect r="-28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/>
          <p:cNvSpPr/>
          <p:nvPr/>
        </p:nvSpPr>
        <p:spPr>
          <a:xfrm>
            <a:off x="2998007" y="2743200"/>
            <a:ext cx="161022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589779" y="4471686"/>
            <a:ext cx="1497599" cy="375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51134" y="4469348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134" y="4469348"/>
                <a:ext cx="304800" cy="369332"/>
              </a:xfrm>
              <a:prstGeom prst="rect">
                <a:avLst/>
              </a:prstGeom>
              <a:blipFill rotWithShape="1">
                <a:blip r:embed="rId18"/>
                <a:stretch>
                  <a:fillRect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3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7" grpId="0"/>
      <p:bldP spid="28" grpId="0" animBg="1"/>
      <p:bldP spid="29" grpId="0"/>
      <p:bldP spid="31" grpId="0" animBg="1"/>
      <p:bldP spid="32" grpId="0"/>
      <p:bldP spid="33" grpId="0"/>
      <p:bldP spid="34" grpId="0" animBg="1"/>
      <p:bldP spid="35" grpId="0"/>
      <p:bldP spid="41" grpId="0"/>
      <p:bldP spid="53" grpId="0"/>
      <p:bldP spid="54" grpId="0" animBg="1"/>
      <p:bldP spid="56" grpId="0"/>
      <p:bldP spid="59" grpId="0"/>
      <p:bldP spid="45" grpId="0"/>
      <p:bldP spid="49" grpId="0"/>
      <p:bldP spid="50" grpId="0"/>
      <p:bldP spid="55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 dirty="0"/>
              <a:t>Sebuah </a:t>
            </a:r>
            <a:r>
              <a:rPr lang="en-US" dirty="0" err="1"/>
              <a:t>partikel</a:t>
            </a:r>
            <a:r>
              <a:rPr lang="en-US" dirty="0"/>
              <a:t> </a:t>
            </a:r>
            <a:r>
              <a:rPr lang="en-US" dirty="0" err="1"/>
              <a:t>bermassa</a:t>
            </a:r>
            <a:r>
              <a:rPr lang="en-US" dirty="0"/>
              <a:t> 0,1 kg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lintasan</a:t>
            </a:r>
            <a:r>
              <a:rPr lang="en-US" dirty="0"/>
              <a:t> </a:t>
            </a:r>
            <a:r>
              <a:rPr lang="en-US" dirty="0" err="1"/>
              <a:t>melingkar</a:t>
            </a:r>
            <a:r>
              <a:rPr lang="en-US" dirty="0"/>
              <a:t> yang </a:t>
            </a:r>
            <a:r>
              <a:rPr lang="en-US" dirty="0" err="1"/>
              <a:t>berjari-jari</a:t>
            </a:r>
            <a:r>
              <a:rPr lang="en-US" dirty="0"/>
              <a:t> 2 m </a:t>
            </a:r>
            <a:r>
              <a:rPr lang="id-ID" dirty="0"/>
              <a:t>dengan kecepatan sudut tetap </a:t>
            </a:r>
            <a:r>
              <a:rPr lang="en-US" dirty="0"/>
              <a:t>50</a:t>
            </a:r>
            <a:r>
              <a:rPr lang="id-ID" dirty="0"/>
              <a:t> rad/s. </a:t>
            </a:r>
            <a:r>
              <a:rPr lang="en-US" dirty="0" err="1"/>
              <a:t>Tentukan</a:t>
            </a:r>
            <a:r>
              <a:rPr lang="en-US" dirty="0"/>
              <a:t>:</a:t>
            </a:r>
          </a:p>
          <a:p>
            <a:pPr lvl="1"/>
            <a:r>
              <a:rPr lang="id-ID" dirty="0"/>
              <a:t>posisi sudut pada t=5 s</a:t>
            </a:r>
            <a:r>
              <a:rPr lang="en-US" dirty="0"/>
              <a:t>, j</a:t>
            </a:r>
            <a:r>
              <a:rPr lang="id-ID" dirty="0"/>
              <a:t>ika posisi sudut awal adalah 5 rad</a:t>
            </a:r>
            <a:endParaRPr lang="en-US" dirty="0"/>
          </a:p>
          <a:p>
            <a:pPr lvl="1"/>
            <a:r>
              <a:rPr lang="en-US" dirty="0" err="1"/>
              <a:t>percepatan</a:t>
            </a:r>
            <a:r>
              <a:rPr lang="en-US" dirty="0"/>
              <a:t> </a:t>
            </a:r>
            <a:r>
              <a:rPr lang="en-US" dirty="0" err="1"/>
              <a:t>sentripetalnya</a:t>
            </a:r>
            <a:endParaRPr lang="en-US" dirty="0"/>
          </a:p>
          <a:p>
            <a:pPr lvl="1"/>
            <a:r>
              <a:rPr lang="en-US" dirty="0"/>
              <a:t>Gaya </a:t>
            </a:r>
            <a:r>
              <a:rPr lang="en-US" dirty="0" err="1"/>
              <a:t>sentripetalnya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6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6643473"/>
                  </p:ext>
                </p:extLst>
              </p:nvPr>
            </p:nvGraphicFramePr>
            <p:xfrm>
              <a:off x="76200" y="152400"/>
              <a:ext cx="8915401" cy="349913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9566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771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8384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927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0500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404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GERAK LINIER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Hubungan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5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GERAK MELINGKAR/ROTASI/ANGULER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708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Perpindahan</a:t>
                          </a:r>
                          <a:r>
                            <a:rPr lang="en-US" baseline="0" dirty="0"/>
                            <a:t> linier </a:t>
                          </a:r>
                          <a:r>
                            <a:rPr lang="en-US" dirty="0"/>
                            <a:t>(m)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/>
                                  </a:rPr>
                                  <m:t>𝐬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𝛉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𝐑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Perpindahan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sudut</a:t>
                          </a:r>
                          <a:r>
                            <a:rPr lang="en-US" baseline="0" dirty="0"/>
                            <a:t> (rad)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b="0" i="0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9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Kelajuan</a:t>
                          </a:r>
                          <a:r>
                            <a:rPr lang="en-US" dirty="0"/>
                            <a:t> linier (m/s)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𝐬</m:t>
                                    </m:r>
                                  </m:num>
                                  <m:den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𝐭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1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𝛚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b="1" i="0" smtClean="0">
                                    <a:latin typeface="Cambria Math"/>
                                  </a:rPr>
                                  <m:t>𝐑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Kecepatan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sudut</a:t>
                          </a:r>
                          <a:r>
                            <a:rPr lang="en-US" dirty="0"/>
                            <a:t>/angular (rad/s)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dirty="0" smtClean="0">
                                        <a:latin typeface="Cambria Math"/>
                                        <a:ea typeface="Cambria Math"/>
                                      </a:rPr>
                                      <m:t>𝜽</m:t>
                                    </m:r>
                                  </m:num>
                                  <m:den>
                                    <m:r>
                                      <a:rPr lang="en-US" b="1" i="1" dirty="0" smtClean="0">
                                        <a:latin typeface="Cambria Math"/>
                                        <a:ea typeface="Cambria Math"/>
                                      </a:rPr>
                                      <m:t>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𝝎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𝝅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latin typeface="Cambria Math"/>
                                        <a:ea typeface="Cambria Math"/>
                                      </a:rPr>
                                      <m:t>𝑻</m:t>
                                    </m:r>
                                  </m:den>
                                </m:f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latin typeface="Cambria Math"/>
                                    <a:ea typeface="Cambria Math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65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Percepatan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tangensial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(m/s</a:t>
                          </a:r>
                          <a:r>
                            <a:rPr lang="en-US" baseline="30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en-US" b="1" i="1" baseline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num>
                                  <m:den>
                                    <m:r>
                                      <a:rPr lang="en-US" b="1" i="1" baseline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𝛂</m:t>
                                </m:r>
                                <m:r>
                                  <a:rPr lang="en-US" b="1" i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b="1" i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𝐑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Percepatan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sudut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/angular (rad/s</a:t>
                          </a:r>
                          <a:r>
                            <a:rPr lang="en-US" baseline="30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𝛂</m:t>
                                </m:r>
                                <m:r>
                                  <a:rPr lang="en-US" b="1" i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66643473"/>
                  </p:ext>
                </p:extLst>
              </p:nvPr>
            </p:nvGraphicFramePr>
            <p:xfrm>
              <a:off x="76200" y="152400"/>
              <a:ext cx="8915401" cy="349913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1956617"/>
                    <a:gridCol w="1777183"/>
                    <a:gridCol w="1483846"/>
                    <a:gridCol w="1792754"/>
                    <a:gridCol w="1905001"/>
                  </a:tblGrid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GERAK LINIER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 smtClean="0"/>
                            <a:t>Hubungan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00B05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GERAK MELINGKAR/ROTASI/ANGULER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708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Perpindahan</a:t>
                          </a:r>
                          <a:r>
                            <a:rPr lang="en-US" baseline="0" dirty="0" smtClean="0"/>
                            <a:t> linier </a:t>
                          </a:r>
                          <a:r>
                            <a:rPr lang="en-US" dirty="0" smtClean="0"/>
                            <a:t>(m)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10653" t="-87302" r="-292096" b="-2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51230" t="-87302" r="-248361" b="-2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Perpindahan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sudut</a:t>
                          </a:r>
                          <a:r>
                            <a:rPr lang="en-US" baseline="0" dirty="0" smtClean="0"/>
                            <a:t> (rad)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68910" t="-87302" b="-278571"/>
                          </a:stretch>
                        </a:blipFill>
                      </a:tcPr>
                    </a:tc>
                  </a:tr>
                  <a:tr h="1122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Kelajuan</a:t>
                          </a:r>
                          <a:r>
                            <a:rPr lang="en-US" dirty="0" smtClean="0"/>
                            <a:t> linier (m/s)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10653" t="-127568" r="-292096" b="-8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51230" t="-127568" r="-248361" b="-897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/>
                            <a:t>Kecepatan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sudut</a:t>
                          </a:r>
                          <a:r>
                            <a:rPr lang="en-US" dirty="0" smtClean="0"/>
                            <a:t>/angular (rad/s)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68910" t="-127568" b="-89730"/>
                          </a:stretch>
                        </a:blipFill>
                      </a:tcPr>
                    </a:tc>
                  </a:tr>
                  <a:tr h="965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FF0000"/>
                              </a:solidFill>
                            </a:rPr>
                            <a:t>Percepatan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dirty="0" err="1" smtClean="0">
                              <a:solidFill>
                                <a:srgbClr val="FF0000"/>
                              </a:solidFill>
                            </a:rPr>
                            <a:t>tangensial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 (m/s</a:t>
                          </a:r>
                          <a:r>
                            <a:rPr lang="en-US" baseline="30000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110653" t="-266456" r="-292096" b="-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3"/>
                          <a:stretch>
                            <a:fillRect l="-251230" t="-266456" r="-248361" b="-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 smtClean="0">
                              <a:solidFill>
                                <a:srgbClr val="FF0000"/>
                              </a:solidFill>
                            </a:rPr>
                            <a:t>Percepatan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dirty="0" err="1" smtClean="0">
                              <a:solidFill>
                                <a:srgbClr val="FF0000"/>
                              </a:solidFill>
                            </a:rPr>
                            <a:t>sudut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 /angular (rad/s</a:t>
                          </a:r>
                          <a:r>
                            <a:rPr lang="en-US" baseline="30000" dirty="0" smtClean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baseline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3"/>
                          <a:stretch>
                            <a:fillRect l="-368910" t="-266456" b="-50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3629892"/>
                <a:ext cx="2667000" cy="2694509"/>
              </a:xfrm>
              <a:prstGeom prst="foldedCorner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Percepatan </a:t>
                </a:r>
                <a:r>
                  <a:rPr lang="en-US" sz="28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Sentripetal</a:t>
                </a:r>
                <a:b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8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𝑹</m:t>
                          </m:r>
                        </m:den>
                      </m:f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2800" b="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(</a:t>
                </a:r>
                <a:r>
                  <a:rPr lang="en-US" sz="28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satuan</a:t>
                </a:r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: m/s</a:t>
                </a:r>
                <a:r>
                  <a:rPr lang="en-US" sz="2800" baseline="30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2</a:t>
                </a:r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629892"/>
                <a:ext cx="2667000" cy="2694509"/>
              </a:xfrm>
              <a:prstGeom prst="foldedCorner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3200" y="3598081"/>
                <a:ext cx="3124200" cy="3208740"/>
              </a:xfrm>
              <a:prstGeom prst="foldedCorner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Gaya </a:t>
                </a:r>
                <a:r>
                  <a:rPr lang="en-US" sz="28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Sentripetal</a:t>
                </a:r>
                <a:b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s</m:t>
                          </m:r>
                        </m:sub>
                      </m:sSub>
                      <m:r>
                        <a:rPr lang="en-US" sz="2800" i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m</m:t>
                      </m:r>
                      <m:r>
                        <a:rPr lang="en-US" sz="2800" i="0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𝒂</m:t>
                          </m:r>
                        </m:e>
                        <m:sub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𝒔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𝑚</m:t>
                      </m:r>
                      <m:r>
                        <a:rPr lang="en-US" sz="28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. </m:t>
                      </m:r>
                      <m:f>
                        <m:fPr>
                          <m:ctrlP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2800" i="1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𝑹</m:t>
                          </m:r>
                        </m:den>
                      </m:f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𝑚</m:t>
                      </m:r>
                      <m:r>
                        <a:rPr lang="en-US" sz="2800" b="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sz="2800" i="1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800" i="1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  <a:ea typeface="Cambria Math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endParaRPr 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(</a:t>
                </a:r>
                <a:r>
                  <a:rPr lang="en-US" sz="28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satuan</a:t>
                </a:r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: Newton)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598081"/>
                <a:ext cx="3124200" cy="3208740"/>
              </a:xfrm>
              <a:prstGeom prst="foldedCorner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67400" y="3581400"/>
                <a:ext cx="3200400" cy="2699330"/>
              </a:xfrm>
              <a:prstGeom prst="foldedCorner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Percepatan Total</a:t>
                </a:r>
                <a:b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</a:br>
                <a:endParaRPr 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0000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0000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0000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𝑡𝑜𝑡𝑎𝑙</m:t>
                          </m:r>
                        </m:sub>
                      </m:sSub>
                      <m:r>
                        <a:rPr lang="en-US" sz="2800" i="1" smtClean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0000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 smtClean="0">
                              <a:ln w="18415" cmpd="sng">
                                <a:solidFill>
                                  <a:srgbClr val="FFFFFF"/>
                                </a:solidFill>
                                <a:prstDash val="solid"/>
                              </a:ln>
                              <a:solidFill>
                                <a:srgbClr val="FF0000"/>
                              </a:solidFill>
                              <a:effectLst>
                                <a:glow rad="228600">
                                  <a:schemeClr val="accent5">
                                    <a:satMod val="175000"/>
                                    <a:alpha val="40000"/>
                                  </a:schemeClr>
                                </a:glow>
                                <a:outerShdw blurRad="63500" dir="3600000" algn="tl" rotWithShape="0">
                                  <a:srgbClr val="000000">
                                    <a:alpha val="70000"/>
                                  </a:srgbClr>
                                </a:outerShdw>
                              </a:effectLst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sz="2800" i="1" smtClean="0">
                                  <a:ln w="18415" cmpd="sng">
                                    <a:solidFill>
                                      <a:srgbClr val="FFFFFF"/>
                                    </a:solidFill>
                                    <a:prstDash val="solid"/>
                                  </a:ln>
                                  <a:solidFill>
                                    <a:srgbClr val="FF0000"/>
                                  </a:solidFill>
                                  <a:effectLst>
                                    <a:glow rad="228600">
                                      <a:schemeClr val="accent5">
                                        <a:satMod val="175000"/>
                                        <a:alpha val="40000"/>
                                      </a:schemeClr>
                                    </a:glow>
                                    <a:outerShdw blurRad="63500" dir="3600000" algn="tl" rotWithShape="0">
                                      <a:srgbClr val="000000">
                                        <a:alpha val="70000"/>
                                      </a:srgbClr>
                                    </a:outerShdw>
                                  </a:effectLst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  <a:p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(</a:t>
                </a:r>
                <a:r>
                  <a:rPr lang="en-US" sz="2800" dirty="0" err="1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satuan</a:t>
                </a:r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: m/s</a:t>
                </a:r>
                <a:r>
                  <a:rPr lang="en-US" sz="2800" baseline="30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2</a:t>
                </a:r>
                <a:r>
                  <a:rPr lang="en-US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581400"/>
                <a:ext cx="3200400" cy="2699330"/>
              </a:xfrm>
              <a:prstGeom prst="foldedCorner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1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0"/>
            <a:ext cx="7429499" cy="114347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GMB </a:t>
            </a:r>
            <a:r>
              <a:rPr lang="en-US" sz="4400" dirty="0" err="1"/>
              <a:t>dan</a:t>
            </a:r>
            <a:r>
              <a:rPr lang="en-US" sz="4400" dirty="0"/>
              <a:t> GMBB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9236090"/>
                  </p:ext>
                </p:extLst>
              </p:nvPr>
            </p:nvGraphicFramePr>
            <p:xfrm>
              <a:off x="1066800" y="1371600"/>
              <a:ext cx="6781800" cy="2362672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6670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359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788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2437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GERAK MELINGKAR BERATURAN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80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Perpindahan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sudut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baseline="0" dirty="0"/>
                            <a:t> (rad)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𝜃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823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Kecepatan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sudut</a:t>
                          </a:r>
                          <a:r>
                            <a:rPr lang="en-US" dirty="0"/>
                            <a:t>/angular (rad/s)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3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Percepatan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sudut</a:t>
                          </a:r>
                          <a:r>
                            <a:rPr lang="en-US" dirty="0"/>
                            <a:t> /angular (rad/s</a:t>
                          </a:r>
                          <a:r>
                            <a:rPr lang="en-US" baseline="30000" dirty="0"/>
                            <a:t>2</a:t>
                          </a:r>
                          <a:r>
                            <a:rPr lang="en-US" baseline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𝛼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89236090"/>
                  </p:ext>
                </p:extLst>
              </p:nvPr>
            </p:nvGraphicFramePr>
            <p:xfrm>
              <a:off x="1066800" y="1371600"/>
              <a:ext cx="6781800" cy="2362672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667061"/>
                    <a:gridCol w="4335905"/>
                    <a:gridCol w="1778834"/>
                  </a:tblGrid>
                  <a:tr h="472437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GERAK MELINGKAR BERATURAN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  <a:tr h="5780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90526" r="-92110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Perpindahan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sudut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baseline="0" dirty="0" smtClean="0"/>
                            <a:t>(rad)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81164" t="-90526" b="-226316"/>
                          </a:stretch>
                        </a:blipFill>
                      </a:tcPr>
                    </a:tc>
                  </a:tr>
                  <a:tr h="58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88542" r="-921101" b="-123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Kecepatan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sudut</a:t>
                          </a:r>
                          <a:r>
                            <a:rPr lang="en-US" dirty="0" smtClean="0"/>
                            <a:t>/angular (rad/s)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81164" t="-188542" b="-123958"/>
                          </a:stretch>
                        </a:blipFill>
                      </a:tcPr>
                    </a:tc>
                  </a:tr>
                  <a:tr h="723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32773" r="-921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Percepatan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dirty="0" err="1" smtClean="0"/>
                            <a:t>sudut</a:t>
                          </a:r>
                          <a:r>
                            <a:rPr lang="en-US" dirty="0" smtClean="0"/>
                            <a:t> /angular (rad/s</a:t>
                          </a:r>
                          <a:r>
                            <a:rPr lang="en-US" baseline="30000" dirty="0" smtClean="0"/>
                            <a:t>2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81164" t="-2327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725427118"/>
                  </p:ext>
                </p:extLst>
              </p:nvPr>
            </p:nvGraphicFramePr>
            <p:xfrm>
              <a:off x="0" y="3962400"/>
              <a:ext cx="8001000" cy="301168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1876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133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6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GERAK MELINGKAR BERUBAH BERATURAN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0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LINIER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ANGULER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49550"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>
                              <a:schemeClr val="accent1"/>
                            </a:buClr>
                            <a:buSzPct val="76000"/>
                            <a:buFont typeface="Wingdings 3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𝒕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𝒔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𝒕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sz="2400" b="1" i="1" baseline="3000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sz="2400" b="1" i="1" baseline="3000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sz="2400" b="1" i="1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2400" b="1" i="1" smtClean="0">
                                    <a:latin typeface="Cambria Math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1600" b="1" i="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>
                              <a:schemeClr val="accent1"/>
                            </a:buClr>
                            <a:buSzPct val="76000"/>
                            <a:buFont typeface="Wingdings 3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𝒐</m:t>
                                    </m:r>
                                  </m:sub>
                                </m:sSub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𝜶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sz="2600" b="1" i="0" dirty="0">
                            <a:solidFill>
                              <a:schemeClr val="tx2"/>
                            </a:solidFill>
                            <a:latin typeface="Cambria Math" pitchFamily="18" charset="0"/>
                            <a:ea typeface="Cambria Math"/>
                          </a:endParaRPr>
                        </a:p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>
                              <a:schemeClr val="accent1"/>
                            </a:buClr>
                            <a:buSzPct val="76000"/>
                            <a:buFont typeface="Wingdings 3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𝒐</m:t>
                                    </m:r>
                                  </m:sub>
                                </m:sSub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𝒕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𝜶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600" b="1" i="0" dirty="0">
                            <a:solidFill>
                              <a:schemeClr val="tx2"/>
                            </a:solidFill>
                            <a:latin typeface="Cambria Math" pitchFamily="18" charset="0"/>
                            <a:ea typeface="Cambria Math"/>
                          </a:endParaRPr>
                        </a:p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>
                              <a:schemeClr val="accent1"/>
                            </a:buClr>
                            <a:buSzPct val="76000"/>
                            <a:buFont typeface="Wingdings 3" pitchFamily="18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𝒐</m:t>
                                    </m:r>
                                  </m:sub>
                                  <m:sup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r>
                                      <a:rPr lang="en-US" sz="2600" b="1" i="1" smtClean="0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𝟐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US" sz="2600" b="1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  <a:ea typeface="Cambria Math"/>
                                  </a:rPr>
                                  <m:t>𝜶𝜽</m:t>
                                </m:r>
                              </m:oMath>
                            </m:oMathPara>
                          </a14:m>
                          <a:endParaRPr lang="en-US" sz="2600" b="1" i="0" dirty="0">
                            <a:solidFill>
                              <a:schemeClr val="tx2"/>
                            </a:solidFill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5427118"/>
                  </p:ext>
                </p:extLst>
              </p:nvPr>
            </p:nvGraphicFramePr>
            <p:xfrm>
              <a:off x="533400" y="3962400"/>
              <a:ext cx="8001000" cy="3011685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187652"/>
                    <a:gridCol w="3813348"/>
                  </a:tblGrid>
                  <a:tr h="461432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GERAK MELINGKAR BERUBAH BERATURAN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</a:tr>
                  <a:tr h="6007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LINIER</a:t>
                          </a:r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ANGULER</a:t>
                          </a:r>
                          <a:endParaRPr lang="en-US" sz="2400" b="1" dirty="0"/>
                        </a:p>
                      </a:txBody>
                      <a:tcPr/>
                    </a:tc>
                  </a:tr>
                  <a:tr h="19495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6" t="-56875" r="-90975" b="-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0080" t="-56875" b="-31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8570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19" y="-152400"/>
            <a:ext cx="8229600" cy="1143000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melingkar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asil gambar untuk gerak melingk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" y="762000"/>
            <a:ext cx="25622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sil gambar untuk gerak meling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" y="2714625"/>
            <a:ext cx="25431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asil gambar untuk gerak melingk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871" y="765858"/>
            <a:ext cx="28575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asil gambar untuk gerak melingk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" y="4513042"/>
            <a:ext cx="2948106" cy="19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75" y="3487236"/>
            <a:ext cx="5103739" cy="298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371" y="786114"/>
            <a:ext cx="2735698" cy="272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 descr="Hasil gambar untuk gerak melingkar dalam kehidupan sehari har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97" y="3922251"/>
            <a:ext cx="4352503" cy="29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asil gambar untuk kipas angin super besa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3" y="2189911"/>
            <a:ext cx="2895600" cy="284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asil gambar untuk helikopter main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91" y="786114"/>
            <a:ext cx="4108009" cy="27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719C-3501-464D-B455-602FEAC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roda-roda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F9CC-0ACB-44BE-B3C4-896AC532B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Roda</a:t>
            </a:r>
            <a:r>
              <a:rPr lang="en-US" dirty="0"/>
              <a:t> A dan </a:t>
            </a:r>
            <a:r>
              <a:rPr lang="en-US" dirty="0" err="1"/>
              <a:t>Roda</a:t>
            </a:r>
            <a:r>
              <a:rPr lang="en-US" dirty="0"/>
              <a:t> B </a:t>
            </a:r>
            <a:r>
              <a:rPr lang="en-US" dirty="0" err="1"/>
              <a:t>sepusat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yang </a:t>
            </a:r>
            <a:r>
              <a:rPr lang="en-US" dirty="0" err="1"/>
              <a:t>sepusat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pt-BR" dirty="0"/>
              <a:t>a) Arah putar kedua roda sama </a:t>
            </a:r>
          </a:p>
          <a:p>
            <a:pPr marL="0" indent="0">
              <a:buNone/>
            </a:pPr>
            <a:r>
              <a:rPr lang="fi-FI" dirty="0"/>
              <a:t>b) Kecepatan sudut kedua roda sama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8104F-283D-4C65-8029-A5CEFBBB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343400"/>
            <a:ext cx="28956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92055-9DC3-4DF5-BC65-8B59839E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800600"/>
            <a:ext cx="1790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5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75C97-598B-4E99-B4FB-A6EB413AC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685800"/>
            <a:ext cx="7429499" cy="5105401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err="1"/>
              <a:t>Roda</a:t>
            </a:r>
            <a:r>
              <a:rPr lang="en-US" dirty="0"/>
              <a:t> A dan </a:t>
            </a:r>
            <a:r>
              <a:rPr lang="en-US" dirty="0" err="1"/>
              <a:t>roda</a:t>
            </a:r>
            <a:r>
              <a:rPr lang="en-US" dirty="0"/>
              <a:t> B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bersinggungan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bersinggungan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a)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putar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</a:t>
            </a:r>
            <a:r>
              <a:rPr lang="en-US" dirty="0" err="1"/>
              <a:t>berlawanan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b) </a:t>
            </a:r>
            <a:r>
              <a:rPr lang="en-US" dirty="0" err="1"/>
              <a:t>Kecepatan</a:t>
            </a:r>
            <a:r>
              <a:rPr lang="en-US" dirty="0"/>
              <a:t> linear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75150-1A3E-4281-B7AE-351AA5F3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4" y="5625537"/>
            <a:ext cx="3905250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2664C-C4D9-4C62-B577-4835A8ABC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79" y="2971800"/>
            <a:ext cx="3301260" cy="241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4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466A4-53FA-4367-A6A1-102572A6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533400"/>
            <a:ext cx="7429499" cy="525780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Roda</a:t>
            </a:r>
            <a:r>
              <a:rPr lang="en-US" dirty="0"/>
              <a:t> A dan </a:t>
            </a:r>
            <a:r>
              <a:rPr lang="en-US" dirty="0" err="1"/>
              <a:t>roda</a:t>
            </a:r>
            <a:r>
              <a:rPr lang="en-US" dirty="0"/>
              <a:t> B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sabuk</a:t>
            </a:r>
            <a:r>
              <a:rPr lang="en-US" dirty="0"/>
              <a:t>/</a:t>
            </a:r>
            <a:r>
              <a:rPr lang="en-US" dirty="0" err="1"/>
              <a:t>rantai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yang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belt (</a:t>
            </a:r>
            <a:r>
              <a:rPr lang="en-US" dirty="0" err="1"/>
              <a:t>sabuk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a)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putar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b) </a:t>
            </a:r>
            <a:r>
              <a:rPr lang="en-US" dirty="0" err="1"/>
              <a:t>Kecepatan</a:t>
            </a:r>
            <a:r>
              <a:rPr lang="en-US" dirty="0"/>
              <a:t> linear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B19C7-FDB0-4D71-B517-A3737431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5152231"/>
            <a:ext cx="621982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33549-645F-4414-BCFC-B6CE7BEF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57" y="2772683"/>
            <a:ext cx="2781908" cy="22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79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id-ID" dirty="0"/>
                  <a:t>Pada gambar berikut ini diketahui </a:t>
                </a:r>
                <a14:m>
                  <m:oMath xmlns:m="http://schemas.openxmlformats.org/officeDocument/2006/math">
                    <m:r>
                      <a:rPr lang="id-ID" i="1">
                        <a:latin typeface="Cambria Math"/>
                      </a:rPr>
                      <m:t>𝜔</m:t>
                    </m:r>
                  </m:oMath>
                </a14:m>
                <a:r>
                  <a:rPr lang="en-US" baseline="-25000" dirty="0"/>
                  <a:t>A</a:t>
                </a:r>
                <a:r>
                  <a:rPr lang="id-ID" dirty="0"/>
                  <a:t> =</a:t>
                </a:r>
                <a:r>
                  <a:rPr lang="en-US" dirty="0"/>
                  <a:t>20 rad/s</a:t>
                </a:r>
                <a:r>
                  <a:rPr lang="id-ID" dirty="0"/>
                  <a:t>, </a:t>
                </a:r>
                <a:r>
                  <a:rPr lang="en-US" dirty="0"/>
                  <a:t>dan</a:t>
                </a:r>
                <a:r>
                  <a:rPr lang="id-ID" dirty="0"/>
                  <a:t> </a:t>
                </a:r>
                <a:endParaRPr lang="en-US" dirty="0"/>
              </a:p>
              <a:p>
                <a:pPr marL="0" lvl="0" indent="0">
                  <a:buNone/>
                </a:pPr>
                <a:r>
                  <a:rPr lang="id-ID" dirty="0"/>
                  <a:t>ω</a:t>
                </a:r>
                <a:r>
                  <a:rPr lang="en-US" baseline="-25000" dirty="0"/>
                  <a:t>B</a:t>
                </a:r>
                <a:r>
                  <a:rPr lang="id-ID" dirty="0"/>
                  <a:t> =</a:t>
                </a:r>
                <a:r>
                  <a:rPr lang="en-US" dirty="0"/>
                  <a:t> 60</a:t>
                </a:r>
                <a:r>
                  <a:rPr lang="id-ID" dirty="0"/>
                  <a:t> rad/s. Jika r</a:t>
                </a:r>
                <a:r>
                  <a:rPr lang="id-ID" baseline="-25000" dirty="0"/>
                  <a:t>B</a:t>
                </a:r>
                <a:r>
                  <a:rPr lang="id-ID" dirty="0"/>
                  <a:t> = </a:t>
                </a:r>
                <a:r>
                  <a:rPr lang="en-US" dirty="0"/>
                  <a:t>2</a:t>
                </a:r>
                <a:r>
                  <a:rPr lang="id-ID" dirty="0"/>
                  <a:t> m, berapakah </a:t>
                </a:r>
                <a:endParaRPr lang="en-US" dirty="0"/>
              </a:p>
              <a:p>
                <a:pPr marL="514350" lvl="0" indent="-514350">
                  <a:buAutoNum type="alphaLcPeriod"/>
                </a:pPr>
                <a:r>
                  <a:rPr lang="id-ID" dirty="0"/>
                  <a:t>jari-jari roda A</a:t>
                </a:r>
                <a:endParaRPr lang="en-US" dirty="0"/>
              </a:p>
              <a:p>
                <a:pPr marL="514350" lvl="0" indent="-514350">
                  <a:buAutoNum type="alphaLcPeriod"/>
                </a:pPr>
                <a:r>
                  <a:rPr lang="en-US" dirty="0" err="1"/>
                  <a:t>Kelajuan</a:t>
                </a:r>
                <a:r>
                  <a:rPr lang="en-US" dirty="0"/>
                  <a:t> linier A</a:t>
                </a:r>
              </a:p>
              <a:p>
                <a:pPr marL="514350" lvl="0" indent="-514350">
                  <a:buAutoNum type="alphaLcPeriod"/>
                </a:pPr>
                <a:r>
                  <a:rPr lang="en-US" dirty="0" err="1"/>
                  <a:t>Kelajuan</a:t>
                </a:r>
                <a:r>
                  <a:rPr lang="en-US" dirty="0"/>
                  <a:t> linier B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Hasil gambar untuk gerak melingk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21685"/>
            <a:ext cx="3904615" cy="3536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559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429499" cy="1219200"/>
          </a:xfrm>
        </p:spPr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melingkar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beraturan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390891"/>
            <a:ext cx="7429499" cy="5314709"/>
          </a:xfrm>
        </p:spPr>
        <p:txBody>
          <a:bodyPr>
            <a:normAutofit/>
          </a:bodyPr>
          <a:lstStyle/>
          <a:p>
            <a:pPr lvl="0"/>
            <a:r>
              <a:rPr lang="id-ID" dirty="0"/>
              <a:t>Sebuah batu bermassa 0.</a:t>
            </a:r>
            <a:r>
              <a:rPr lang="en-US" dirty="0"/>
              <a:t>5</a:t>
            </a:r>
            <a:r>
              <a:rPr lang="id-ID" dirty="0"/>
              <a:t> kg diikat dan diputar secara horizontal. Tali tersebut sepanjang </a:t>
            </a:r>
            <a:r>
              <a:rPr lang="en-US" dirty="0"/>
              <a:t>1 </a:t>
            </a:r>
            <a:r>
              <a:rPr lang="id-ID" dirty="0"/>
              <a:t>m. Dalam waktu </a:t>
            </a:r>
            <a:r>
              <a:rPr lang="en-US" dirty="0"/>
              <a:t>10</a:t>
            </a:r>
            <a:r>
              <a:rPr lang="id-ID" dirty="0"/>
              <a:t> detik, batu tersebut dapat mencapai kecepatan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id-ID" dirty="0"/>
              <a:t>20 </a:t>
            </a:r>
            <a:r>
              <a:rPr lang="en-US" dirty="0"/>
              <a:t>rad/s </a:t>
            </a:r>
            <a:r>
              <a:rPr lang="id-ID" dirty="0"/>
              <a:t>dari keadaan diam. </a:t>
            </a:r>
            <a:r>
              <a:rPr lang="en-US" dirty="0" err="1"/>
              <a:t>Batu</a:t>
            </a:r>
            <a:r>
              <a:rPr lang="en-US" dirty="0"/>
              <a:t> </a:t>
            </a:r>
            <a:r>
              <a:rPr lang="id-ID" dirty="0"/>
              <a:t>tersebut dipercepat beraturan.</a:t>
            </a:r>
            <a:endParaRPr lang="en-US" dirty="0"/>
          </a:p>
          <a:p>
            <a:pPr lvl="1"/>
            <a:r>
              <a:rPr lang="id-ID" dirty="0"/>
              <a:t>Berapakah percepatan sudu</a:t>
            </a:r>
            <a:r>
              <a:rPr lang="en-US" dirty="0" err="1"/>
              <a:t>tnya</a:t>
            </a:r>
            <a:r>
              <a:rPr lang="id-ID" dirty="0"/>
              <a:t>?</a:t>
            </a:r>
            <a:endParaRPr lang="en-US" dirty="0"/>
          </a:p>
          <a:p>
            <a:pPr lvl="1"/>
            <a:r>
              <a:rPr lang="id-ID" dirty="0"/>
              <a:t>Berapakah percepatan tangensial</a:t>
            </a:r>
            <a:r>
              <a:rPr lang="en-US" dirty="0" err="1"/>
              <a:t>nya</a:t>
            </a:r>
            <a:r>
              <a:rPr lang="id-ID" dirty="0"/>
              <a:t>?</a:t>
            </a:r>
            <a:endParaRPr lang="en-US" dirty="0"/>
          </a:p>
          <a:p>
            <a:pPr lvl="1"/>
            <a:r>
              <a:rPr lang="id-ID" dirty="0"/>
              <a:t>Berapakah percepatan sentripetal roda tersebut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t=10 </a:t>
            </a:r>
            <a:r>
              <a:rPr lang="en-US" dirty="0" err="1"/>
              <a:t>detik</a:t>
            </a:r>
            <a:r>
              <a:rPr lang="id-ID" dirty="0"/>
              <a:t>?</a:t>
            </a:r>
            <a:endParaRPr lang="en-US" dirty="0"/>
          </a:p>
          <a:p>
            <a:pPr lvl="1"/>
            <a:r>
              <a:rPr lang="id-ID" dirty="0"/>
              <a:t>Berapakah percepatan total yang dialami oleh </a:t>
            </a:r>
            <a:r>
              <a:rPr lang="en-US" dirty="0" err="1"/>
              <a:t>batu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t=10 </a:t>
            </a:r>
            <a:r>
              <a:rPr lang="en-US" dirty="0" err="1"/>
              <a:t>detik</a:t>
            </a:r>
            <a:r>
              <a:rPr lang="id-ID" dirty="0"/>
              <a:t>?</a:t>
            </a:r>
            <a:endParaRPr lang="en-US" dirty="0"/>
          </a:p>
          <a:p>
            <a:pPr lvl="1"/>
            <a:r>
              <a:rPr lang="id-ID" dirty="0"/>
              <a:t>Berapa besar gaya sentripetal yang dialami oleh batu?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2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 itu gerak melingkar?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Gerak melingkar adalah gerak yang lintasannya mempunyai pusat kelengkungan dengan radius kelengkungan tetap.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buFontTx/>
              <a:buChar char="-"/>
            </a:pP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Juga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gerak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rotasi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gerak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angular</a:t>
            </a:r>
          </a:p>
          <a:p>
            <a:pPr>
              <a:buFontTx/>
              <a:buChar char="-"/>
            </a:pP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buNone/>
            </a:pPr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5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744" y="456406"/>
            <a:ext cx="8081947" cy="1478570"/>
          </a:xfrm>
        </p:spPr>
        <p:txBody>
          <a:bodyPr>
            <a:normAutofit/>
          </a:bodyPr>
          <a:lstStyle/>
          <a:p>
            <a:r>
              <a:rPr lang="en-US" b="1" dirty="0"/>
              <a:t>Radian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 err="1">
                <a:sym typeface="Wingdings" pitchFamily="2" charset="2"/>
              </a:rPr>
              <a:t>satuan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sudut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 err="1">
                <a:sym typeface="Wingdings" pitchFamily="2" charset="2"/>
              </a:rPr>
              <a:t>bidang</a:t>
            </a:r>
            <a:r>
              <a:rPr lang="en-US" b="1" dirty="0">
                <a:sym typeface="Wingdings" pitchFamily="2" charset="2"/>
              </a:rPr>
              <a:t> 			    </a:t>
            </a:r>
            <a:r>
              <a:rPr lang="en-US" b="1" dirty="0" err="1">
                <a:sym typeface="Wingdings" pitchFamily="2" charset="2"/>
              </a:rPr>
              <a:t>datar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6"/>
            <a:ext cx="3344465" cy="4152107"/>
          </a:xfrm>
        </p:spPr>
        <p:txBody>
          <a:bodyPr>
            <a:normAutofit/>
          </a:bodyPr>
          <a:lstStyle/>
          <a:p>
            <a:r>
              <a:rPr lang="en-US" sz="3200" dirty="0" err="1"/>
              <a:t>Sebuah</a:t>
            </a:r>
            <a:r>
              <a:rPr lang="en-US" sz="3200" dirty="0"/>
              <a:t> radian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satuan</a:t>
            </a:r>
            <a:r>
              <a:rPr lang="en-US" sz="3200" dirty="0"/>
              <a:t> </a:t>
            </a:r>
            <a:r>
              <a:rPr lang="en-US" sz="3200" dirty="0" err="1"/>
              <a:t>pengukuran</a:t>
            </a:r>
            <a:r>
              <a:rPr lang="en-US" sz="3200" dirty="0"/>
              <a:t> yang </a:t>
            </a:r>
            <a:r>
              <a:rPr lang="en-US" sz="3200" dirty="0" err="1"/>
              <a:t>didefinisikan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180 / </a:t>
            </a:r>
            <a:r>
              <a:rPr lang="el-GR" sz="3200" dirty="0"/>
              <a:t>π °,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kira-kira</a:t>
            </a:r>
            <a:r>
              <a:rPr lang="en-US" sz="3200" dirty="0"/>
              <a:t> 57,2958 °.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4282" y="2822900"/>
            <a:ext cx="4092209" cy="258538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369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t="15917" r="47442" b="19396"/>
          <a:stretch/>
        </p:blipFill>
        <p:spPr bwMode="auto">
          <a:xfrm>
            <a:off x="152400" y="-5615"/>
            <a:ext cx="2417545" cy="361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t="16016" r="46447" b="16287"/>
          <a:stretch/>
        </p:blipFill>
        <p:spPr bwMode="auto">
          <a:xfrm>
            <a:off x="2819400" y="0"/>
            <a:ext cx="2689236" cy="361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7693" r="45618" b="19988"/>
          <a:stretch/>
        </p:blipFill>
        <p:spPr bwMode="auto">
          <a:xfrm>
            <a:off x="5867400" y="0"/>
            <a:ext cx="2780097" cy="36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2" t="20703" r="6302" b="50000"/>
          <a:stretch/>
        </p:blipFill>
        <p:spPr bwMode="auto">
          <a:xfrm>
            <a:off x="7035264" y="4983881"/>
            <a:ext cx="209830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64933" y="3276600"/>
                <a:ext cx="5207267" cy="369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𝟏</m:t>
                      </m:r>
                      <m:r>
                        <a:rPr lang="en-US" sz="2400" b="1" i="1" smtClean="0"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</a:rPr>
                        <m:t>𝒑𝒖𝒕𝒂𝒓𝒂𝒏</m:t>
                      </m:r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𝝅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𝒓𝒂𝒅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𝟑𝟔𝟎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en-US" sz="2400" b="1" i="1" dirty="0">
                  <a:latin typeface="Cambria Math"/>
                  <a:ea typeface="Cambria Math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𝒑𝒖𝒕𝒂𝒓𝒂𝒏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𝝅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𝒓𝒂𝒅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𝟏𝟖𝟎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en-US" sz="2400" b="1" i="1" dirty="0">
                  <a:latin typeface="Cambria Math"/>
                  <a:ea typeface="Cambria Math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𝟏𝟒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𝒓𝒂𝒅𝒊𝒂𝒏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𝟏𝟖𝟎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°</m:t>
                      </m:r>
                    </m:oMath>
                  </m:oMathPara>
                </a14:m>
                <a:endParaRPr lang="en-US" sz="2400" b="1" i="1" dirty="0">
                  <a:latin typeface="Cambria Math"/>
                  <a:ea typeface="Cambria Math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𝒓𝒂𝒅𝒊𝒂𝒏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𝟓𝟕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𝟑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33" y="3276600"/>
                <a:ext cx="5207267" cy="369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86200"/>
            <a:ext cx="3962400" cy="1143000"/>
          </a:xfrm>
        </p:spPr>
        <p:txBody>
          <a:bodyPr/>
          <a:lstStyle/>
          <a:p>
            <a:pPr algn="l"/>
            <a:r>
              <a:rPr lang="en-US" dirty="0"/>
              <a:t>You try …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5360" y="4800600"/>
                <a:ext cx="7482840" cy="20878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120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°=…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𝑟𝑎𝑑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 …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𝑝𝑢𝑡𝑎𝑟𝑎𝑛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𝑟𝑎𝑑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 … °= …</m:t>
                    </m:r>
                    <m:r>
                      <a:rPr lang="en-US" b="0" i="1" dirty="0" err="1" smtClean="0">
                        <a:latin typeface="Cambria Math"/>
                        <a:ea typeface="Cambria Math"/>
                      </a:rPr>
                      <m:t>𝑝𝑢𝑡𝑎𝑟𝑎𝑛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¾ </m:t>
                    </m:r>
                    <m:r>
                      <a:rPr lang="en-US" i="1" dirty="0" smtClean="0">
                        <a:latin typeface="Cambria Math"/>
                      </a:rPr>
                      <m:t>𝑟𝑝𝑚</m:t>
                    </m:r>
                    <m:r>
                      <a:rPr lang="en-US" i="1" dirty="0" smtClean="0">
                        <a:latin typeface="Cambria Math"/>
                      </a:rPr>
                      <m:t> = … </m:t>
                    </m:r>
                    <m:r>
                      <a:rPr lang="en-US" i="1" dirty="0" smtClean="0">
                        <a:latin typeface="Cambria Math"/>
                      </a:rPr>
                      <m:t>𝑟𝑎𝑑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 = … </m:t>
                    </m:r>
                    <m:r>
                      <a:rPr lang="en-US" i="1" dirty="0" err="1" smtClean="0">
                        <a:latin typeface="Cambria Math"/>
                      </a:rPr>
                      <m:t>𝑝𝑢𝑡𝑎𝑟𝑎𝑛</m:t>
                    </m:r>
                    <m:r>
                      <a:rPr lang="en-US" b="0" i="1" dirty="0" smtClean="0">
                        <a:latin typeface="Cambria Math"/>
                      </a:rPr>
                      <m:t>/</m:t>
                    </m:r>
                    <m:r>
                      <a:rPr lang="en-US" b="0" i="1" dirty="0" smtClean="0">
                        <a:latin typeface="Cambria Math"/>
                      </a:rPr>
                      <m:t>𝑑𝑒𝑡𝑖𝑘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5360" y="4800600"/>
                <a:ext cx="7482840" cy="2087880"/>
              </a:xfrm>
              <a:blipFill>
                <a:blip r:embed="rId2"/>
                <a:stretch>
                  <a:fillRect l="-1629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43000" y="76200"/>
            <a:ext cx="4800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rpm </a:t>
            </a: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 </a:t>
            </a: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rotasi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per </a:t>
            </a: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menit</a:t>
            </a:r>
            <a:endParaRPr lang="en-US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endParaRPr lang="en-US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</a:t>
            </a: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putaran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per </a:t>
            </a:r>
            <a:r>
              <a:rPr lang="en-US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menit</a:t>
            </a:r>
            <a:endParaRPr lang="en-US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52800" y="876300"/>
            <a:ext cx="4953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Contoh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95400" y="1828800"/>
                <a:ext cx="8153400" cy="2895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210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°=…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𝑟𝑎𝑑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= …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𝑝𝑢𝑡𝑎𝑟𝑎𝑛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𝑟𝑎𝑑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= … °= …</m:t>
                    </m:r>
                    <m:r>
                      <a:rPr lang="en-US" i="1" dirty="0" err="1" smtClean="0">
                        <a:latin typeface="Cambria Math"/>
                        <a:ea typeface="Cambria Math"/>
                      </a:rPr>
                      <m:t>𝑝𝑢𝑡𝑎𝑟𝑎𝑛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2</m:t>
                    </m:r>
                    <m:r>
                      <a:rPr lang="en-US" b="0" i="1" dirty="0" smtClean="0">
                        <a:latin typeface="Cambria Math"/>
                      </a:rPr>
                      <m:t>0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𝑟𝑝𝑚</m:t>
                    </m:r>
                    <m:r>
                      <a:rPr lang="en-US" i="1" dirty="0" smtClean="0">
                        <a:latin typeface="Cambria Math"/>
                      </a:rPr>
                      <m:t> = … </m:t>
                    </m:r>
                    <m:r>
                      <a:rPr lang="en-US" i="1" dirty="0" smtClean="0">
                        <a:latin typeface="Cambria Math"/>
                      </a:rPr>
                      <m:t>𝑟𝑎𝑑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i="1" dirty="0" smtClean="0">
                        <a:latin typeface="Cambria Math"/>
                      </a:rPr>
                      <m:t>𝑠</m:t>
                    </m:r>
                    <m:r>
                      <a:rPr lang="en-US" i="1" dirty="0" smtClean="0">
                        <a:latin typeface="Cambria Math"/>
                      </a:rPr>
                      <m:t> = … </m:t>
                    </m:r>
                    <m:r>
                      <a:rPr lang="en-US" i="1" dirty="0" err="1" smtClean="0">
                        <a:latin typeface="Cambria Math"/>
                      </a:rPr>
                      <m:t>𝑝𝑢𝑡𝑎𝑟𝑎𝑛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r>
                      <a:rPr lang="en-US" i="1" dirty="0" smtClean="0">
                        <a:latin typeface="Cambria Math"/>
                      </a:rPr>
                      <m:t>𝑑𝑒𝑡𝑖𝑘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828800"/>
                <a:ext cx="8153400" cy="289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2" t="20703" r="6302" b="50000"/>
          <a:stretch/>
        </p:blipFill>
        <p:spPr bwMode="auto">
          <a:xfrm>
            <a:off x="7004784" y="76200"/>
            <a:ext cx="209830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1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293"/>
            <a:ext cx="2819400" cy="1143000"/>
          </a:xfrm>
        </p:spPr>
        <p:txBody>
          <a:bodyPr/>
          <a:lstStyle/>
          <a:p>
            <a:r>
              <a:rPr lang="id-ID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199"/>
                <a:ext cx="3810000" cy="5222507"/>
              </a:xfrm>
            </p:spPr>
            <p:txBody>
              <a:bodyPr>
                <a:normAutofit/>
              </a:bodyPr>
              <a:lstStyle/>
              <a:p>
                <a:r>
                  <a:rPr lang="id-ID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Periode (T) adalah waktu yg dibutuhkan untuk menempuh satu kali putaran</a:t>
                </a:r>
              </a:p>
              <a:p>
                <a:r>
                  <a:rPr lang="id-ID" i="1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Satuan periode adalah sekon</a:t>
                </a:r>
              </a:p>
              <a:p>
                <a14:m>
                  <m:oMath xmlns:m="http://schemas.openxmlformats.org/officeDocument/2006/math">
                    <m:r>
                      <a:rPr lang="id-ID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𝑻</m:t>
                    </m:r>
                    <m:r>
                      <a:rPr lang="id-ID" i="1" smtClean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</a:rPr>
                          <m:t>𝒕</m:t>
                        </m:r>
                      </m:num>
                      <m:den>
                        <m:r>
                          <a:rPr lang="id-ID" i="1" smtClean="0">
                            <a:ln w="18415" cmpd="sng">
                              <a:solidFill>
                                <a:srgbClr val="FFFFFF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63500" dir="3600000" algn="tl" rotWithShape="0">
                                <a:srgbClr val="000000">
                                  <a:alpha val="70000"/>
                                </a:srgbClr>
                              </a:outerShdw>
                            </a:effectLst>
                            <a:latin typeface="Cambria Math"/>
                          </a:rPr>
                          <m:t>𝒏</m:t>
                        </m:r>
                      </m:den>
                    </m:f>
                  </m:oMath>
                </a14:m>
                <a:r>
                  <a:rPr lang="id-ID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dengan </a:t>
                </a:r>
                <a:b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id-ID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 : banyaknya putaran, </a:t>
                </a:r>
                <a:b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id-ID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 : selang waktu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199"/>
                <a:ext cx="3810000" cy="522250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800600" y="76200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495800" y="1524000"/>
                <a:ext cx="38100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d-ID" b="1" dirty="0">
                    <a:ln w="11430"/>
                    <a:gradFill>
                      <a:gsLst>
                        <a:gs pos="0">
                          <a:schemeClr val="accent2">
                            <a:tint val="70000"/>
                            <a:satMod val="245000"/>
                          </a:schemeClr>
                        </a:gs>
                        <a:gs pos="75000">
                          <a:schemeClr val="accent2">
                            <a:tint val="90000"/>
                            <a:shade val="60000"/>
                            <a:satMod val="240000"/>
                          </a:schemeClr>
                        </a:gs>
                        <a:gs pos="100000">
                          <a:schemeClr val="accent2">
                            <a:tint val="100000"/>
                            <a:shade val="50000"/>
                            <a:satMod val="240000"/>
                          </a:schemeClr>
                        </a:gs>
                      </a:gsLst>
                      <a:lin ang="5400000"/>
                    </a:gra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Frekuensi (f) : banyaknya putaran selama satu sekon</a:t>
                </a:r>
              </a:p>
              <a:p>
                <a:r>
                  <a:rPr lang="id-ID" b="1" i="1" dirty="0">
                    <a:ln w="11430"/>
                    <a:gradFill>
                      <a:gsLst>
                        <a:gs pos="0">
                          <a:schemeClr val="accent2">
                            <a:tint val="70000"/>
                            <a:satMod val="245000"/>
                          </a:schemeClr>
                        </a:gs>
                        <a:gs pos="75000">
                          <a:schemeClr val="accent2">
                            <a:tint val="90000"/>
                            <a:shade val="60000"/>
                            <a:satMod val="240000"/>
                          </a:schemeClr>
                        </a:gs>
                        <a:gs pos="100000">
                          <a:schemeClr val="accent2">
                            <a:tint val="100000"/>
                            <a:shade val="50000"/>
                            <a:satMod val="240000"/>
                          </a:schemeClr>
                        </a:gs>
                      </a:gsLst>
                      <a:lin ang="5400000"/>
                    </a:gra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Satuan frekuensi : hertz (Hz) atau 1/sekon</a:t>
                </a:r>
              </a:p>
              <a:p>
                <a14:m>
                  <m:oMath xmlns:m="http://schemas.openxmlformats.org/officeDocument/2006/math"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𝒇</m:t>
                    </m:r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𝒏</m:t>
                        </m:r>
                      </m:num>
                      <m:den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𝒕</m:t>
                        </m:r>
                      </m:den>
                    </m:f>
                  </m:oMath>
                </a14:m>
                <a:r>
                  <a:rPr lang="id-ID" b="1" dirty="0">
                    <a:ln w="11430"/>
                    <a:gradFill>
                      <a:gsLst>
                        <a:gs pos="0">
                          <a:schemeClr val="accent2">
                            <a:tint val="70000"/>
                            <a:satMod val="245000"/>
                          </a:schemeClr>
                        </a:gs>
                        <a:gs pos="75000">
                          <a:schemeClr val="accent2">
                            <a:tint val="90000"/>
                            <a:shade val="60000"/>
                            <a:satMod val="240000"/>
                          </a:schemeClr>
                        </a:gs>
                        <a:gs pos="100000">
                          <a:schemeClr val="accent2">
                            <a:tint val="100000"/>
                            <a:shade val="50000"/>
                            <a:satMod val="240000"/>
                          </a:schemeClr>
                        </a:gs>
                      </a:gsLst>
                      <a:lin ang="5400000"/>
                    </a:gra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, dengan n: banyaknya putaran, t: selang waktu</a:t>
                </a:r>
              </a:p>
              <a:p>
                <a14:m>
                  <m:oMath xmlns:m="http://schemas.openxmlformats.org/officeDocument/2006/math"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𝒇</m:t>
                    </m:r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𝑻</m:t>
                        </m:r>
                      </m:den>
                    </m:f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𝒂𝒕𝒂𝒖</m:t>
                    </m:r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 </m:t>
                    </m:r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𝑻</m:t>
                    </m:r>
                    <m:r>
                      <a:rPr lang="id-ID" b="1" i="1" smtClean="0">
                        <a:ln w="11430"/>
                        <a:gradFill>
                          <a:gsLst>
                            <a:gs pos="0">
                              <a:schemeClr val="accent2">
                                <a:tint val="70000"/>
                                <a:satMod val="245000"/>
                              </a:schemeClr>
                            </a:gs>
                            <a:gs pos="75000">
                              <a:schemeClr val="accent2">
                                <a:tint val="90000"/>
                                <a:shade val="60000"/>
                                <a:satMod val="240000"/>
                              </a:schemeClr>
                            </a:gs>
                            <a:gs pos="100000">
                              <a:schemeClr val="accent2">
                                <a:tint val="100000"/>
                                <a:shade val="50000"/>
                                <a:satMod val="240000"/>
                              </a:schemeClr>
                            </a:gs>
                          </a:gsLst>
                          <a:lin ang="5400000"/>
                        </a:gradFill>
                        <a:effectLst>
                          <a:outerShdw blurRad="50800" dist="39000" dir="5460000" algn="tl">
                            <a:srgbClr val="000000">
                              <a:alpha val="38000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id-ID" b="1" i="1" smtClean="0">
                            <a:ln w="11430"/>
                            <a:gradFill>
                              <a:gsLst>
                                <a:gs pos="0">
                                  <a:schemeClr val="accent2">
                                    <a:tint val="70000"/>
                                    <a:satMod val="245000"/>
                                  </a:schemeClr>
                                </a:gs>
                                <a:gs pos="75000">
                                  <a:schemeClr val="accent2">
                                    <a:tint val="90000"/>
                                    <a:shade val="60000"/>
                                    <a:satMod val="240000"/>
                                  </a:schemeClr>
                                </a:gs>
                                <a:gs pos="100000">
                                  <a:schemeClr val="accent2">
                                    <a:tint val="100000"/>
                                    <a:shade val="50000"/>
                                    <a:satMod val="240000"/>
                                  </a:schemeClr>
                                </a:gs>
                              </a:gsLst>
                              <a:lin ang="5400000"/>
                            </a:gradFill>
                            <a:effectLst>
                              <a:outerShdw blurRad="50800" dist="39000" dir="5460000" algn="tl">
                                <a:srgbClr val="000000">
                                  <a:alpha val="38000"/>
                                </a:srgbClr>
                              </a:outerShdw>
                            </a:effectLst>
                            <a:latin typeface="Cambria Math"/>
                          </a:rPr>
                          <m:t>𝒇</m:t>
                        </m:r>
                      </m:den>
                    </m:f>
                  </m:oMath>
                </a14:m>
                <a:endParaRPr lang="id-ID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524000"/>
                <a:ext cx="3810000" cy="4525963"/>
              </a:xfrm>
              <a:prstGeom prst="rect">
                <a:avLst/>
              </a:prstGeom>
              <a:blipFill>
                <a:blip r:embed="rId3"/>
                <a:stretch>
                  <a:fillRect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6"/>
            <a:ext cx="7678340" cy="392271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roda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berputar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50 kali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sekon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Tentukan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periodenya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katrol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berputar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sepanjang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2/3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lingkaran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sekon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Tentukan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periodenya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5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161" y="0"/>
            <a:ext cx="7429499" cy="7530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Mini </a:t>
            </a:r>
            <a:r>
              <a:rPr lang="en-US" dirty="0" err="1">
                <a:solidFill>
                  <a:schemeClr val="bg1"/>
                </a:solidFill>
              </a:rPr>
              <a:t>Kuis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533400"/>
                <a:ext cx="7848600" cy="5943600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Apa </a:t>
                </a:r>
                <a:r>
                  <a:rPr lang="en-US" dirty="0" err="1">
                    <a:solidFill>
                      <a:schemeClr val="bg1"/>
                    </a:solidFill>
                  </a:rPr>
                  <a:t>satuan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dari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sudut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datar</a:t>
                </a:r>
                <a:r>
                  <a:rPr lang="en-US" dirty="0">
                    <a:solidFill>
                      <a:schemeClr val="bg1"/>
                    </a:solidFill>
                  </a:rPr>
                  <a:t>?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… [30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/>
                      </a:rPr>
                      <m:t>15</m:t>
                    </m:r>
                    <m:r>
                      <a:rPr lang="en-US" i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  <m:r>
                      <a:rPr lang="en-US" i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°=…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rad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		 	</a:t>
                </a:r>
                <a:r>
                  <a:rPr lang="en-US" b="1" i="1" dirty="0">
                    <a:solidFill>
                      <a:schemeClr val="bg1"/>
                    </a:solidFill>
                  </a:rPr>
                  <a:t>… [60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  <a:endParaRPr lang="en-US" b="1" i="1" dirty="0">
                  <a:solidFill>
                    <a:schemeClr val="bg1"/>
                  </a:solidFill>
                  <a:ea typeface="Cambria Math"/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0">
                        <a:solidFill>
                          <a:schemeClr val="bg1"/>
                        </a:solidFill>
                        <a:latin typeface="Cambria Math"/>
                      </a:rPr>
                      <m:t>150</m:t>
                    </m:r>
                    <m:r>
                      <a:rPr lang="en-US" i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°=…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putaran</m:t>
                    </m:r>
                  </m:oMath>
                </a14:m>
                <a:r>
                  <a:rPr lang="en-US" b="1" i="1" dirty="0">
                    <a:solidFill>
                      <a:schemeClr val="bg1"/>
                    </a:solidFill>
                  </a:rPr>
                  <a:t> 		… [60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  <a:endParaRPr lang="en-US" b="1" i="1" dirty="0">
                  <a:solidFill>
                    <a:schemeClr val="bg1"/>
                  </a:solidFill>
                  <a:ea typeface="Cambria Math"/>
                </a:endParaRPr>
              </a:p>
              <a:p>
                <a:pPr marL="514350" indent="-514350">
                  <a:buAutoNum type="arabicPeriod"/>
                </a:pP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Tuliskan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dengan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bahasamu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sendiri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apakah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frekuensi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itu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dan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apakah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periode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/>
                  </a:rPr>
                  <a:t>itu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?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						</a:t>
                </a:r>
                <a:r>
                  <a:rPr lang="en-US" b="1" i="1" dirty="0">
                    <a:solidFill>
                      <a:schemeClr val="bg1"/>
                    </a:solidFill>
                  </a:rPr>
                  <a:t>… [90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  <a:endParaRPr lang="en-US" b="1" i="1" dirty="0">
                  <a:solidFill>
                    <a:schemeClr val="bg1"/>
                  </a:solidFill>
                  <a:ea typeface="Cambria Math"/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Badu </a:t>
                </a:r>
                <a:r>
                  <a:rPr lang="en-US" dirty="0" err="1">
                    <a:solidFill>
                      <a:schemeClr val="bg1"/>
                    </a:solidFill>
                  </a:rPr>
                  <a:t>berlari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pada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lintasan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melingkar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menempuh</a:t>
                </a:r>
                <a:r>
                  <a:rPr lang="en-US" dirty="0">
                    <a:solidFill>
                      <a:schemeClr val="bg1"/>
                    </a:solidFill>
                  </a:rPr>
                  <a:t> 1/3 </a:t>
                </a:r>
                <a:r>
                  <a:rPr lang="en-US" dirty="0" err="1">
                    <a:solidFill>
                      <a:schemeClr val="bg1"/>
                    </a:solidFill>
                  </a:rPr>
                  <a:t>lingkaran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dalam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waktu</a:t>
                </a:r>
                <a:r>
                  <a:rPr lang="en-US" dirty="0">
                    <a:solidFill>
                      <a:schemeClr val="bg1"/>
                    </a:solidFill>
                  </a:rPr>
                  <a:t> 15 </a:t>
                </a:r>
                <a:r>
                  <a:rPr lang="en-US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en-US" dirty="0" err="1">
                    <a:solidFill>
                      <a:schemeClr val="bg1"/>
                    </a:solidFill>
                  </a:rPr>
                  <a:t>Tentukan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periodenya</a:t>
                </a:r>
                <a:r>
                  <a:rPr lang="en-US" dirty="0">
                    <a:solidFill>
                      <a:schemeClr val="bg1"/>
                    </a:solidFill>
                  </a:rPr>
                  <a:t>!		 					</a:t>
                </a:r>
                <a:r>
                  <a:rPr lang="en-US" b="1" i="1" dirty="0">
                    <a:solidFill>
                      <a:schemeClr val="bg1"/>
                    </a:solidFill>
                  </a:rPr>
                  <a:t>… [60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Badu </a:t>
                </a:r>
                <a:r>
                  <a:rPr lang="en-US" dirty="0" err="1">
                    <a:solidFill>
                      <a:schemeClr val="bg1"/>
                    </a:solidFill>
                  </a:rPr>
                  <a:t>berlari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pada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lintasan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melingkar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menempuh</a:t>
                </a:r>
                <a:r>
                  <a:rPr lang="en-US" dirty="0">
                    <a:solidFill>
                      <a:schemeClr val="bg1"/>
                    </a:solidFill>
                  </a:rPr>
                  <a:t> 1/3 </a:t>
                </a:r>
                <a:r>
                  <a:rPr lang="en-US" dirty="0" err="1">
                    <a:solidFill>
                      <a:schemeClr val="bg1"/>
                    </a:solidFill>
                  </a:rPr>
                  <a:t>lingkaran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dalam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waktu</a:t>
                </a:r>
                <a:r>
                  <a:rPr lang="en-US" dirty="0">
                    <a:solidFill>
                      <a:schemeClr val="bg1"/>
                    </a:solidFill>
                  </a:rPr>
                  <a:t> 15 </a:t>
                </a:r>
                <a:r>
                  <a:rPr lang="en-US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en-US" dirty="0" err="1">
                    <a:solidFill>
                      <a:schemeClr val="bg1"/>
                    </a:solidFill>
                  </a:rPr>
                  <a:t>Tentukan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frekuensinya</a:t>
                </a:r>
                <a:r>
                  <a:rPr lang="en-US" dirty="0">
                    <a:solidFill>
                      <a:schemeClr val="bg1"/>
                    </a:solidFill>
                  </a:rPr>
                  <a:t>! 						</a:t>
                </a:r>
                <a:r>
                  <a:rPr lang="en-US" b="1" i="1" dirty="0">
                    <a:solidFill>
                      <a:schemeClr val="bg1"/>
                    </a:solidFill>
                  </a:rPr>
                  <a:t>… [60 </a:t>
                </a:r>
                <a:r>
                  <a:rPr lang="en-US" b="1" i="1" dirty="0" err="1">
                    <a:solidFill>
                      <a:schemeClr val="bg1"/>
                    </a:solidFill>
                  </a:rPr>
                  <a:t>detik</a:t>
                </a:r>
                <a:r>
                  <a:rPr lang="en-US" b="1" i="1" dirty="0">
                    <a:solidFill>
                      <a:schemeClr val="bg1"/>
                    </a:solidFill>
                  </a:rPr>
                  <a:t>]</a:t>
                </a:r>
                <a:endParaRPr lang="en-US" b="1" i="1" dirty="0">
                  <a:solidFill>
                    <a:schemeClr val="bg1"/>
                  </a:solidFill>
                  <a:ea typeface="Cambria Math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533400"/>
                <a:ext cx="7848600" cy="5943600"/>
              </a:xfrm>
              <a:blipFill>
                <a:blip r:embed="rId3"/>
                <a:stretch>
                  <a:fillRect l="-1554" t="-1538" r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0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1210</Words>
  <Application>Microsoft Office PowerPoint</Application>
  <PresentationFormat>On-screen Show (4:3)</PresentationFormat>
  <Paragraphs>222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Trebuchet MS</vt:lpstr>
      <vt:lpstr>Tw Cen MT</vt:lpstr>
      <vt:lpstr>Wingdings 3</vt:lpstr>
      <vt:lpstr>Circuit</vt:lpstr>
      <vt:lpstr>GERAK MELINGKAR</vt:lpstr>
      <vt:lpstr>Apa saja contoh gerak melingkar?</vt:lpstr>
      <vt:lpstr>Apa itu gerak melingkar?</vt:lpstr>
      <vt:lpstr>Radian  satuan sudut bidang        datar</vt:lpstr>
      <vt:lpstr>PowerPoint Presentation</vt:lpstr>
      <vt:lpstr>You try … </vt:lpstr>
      <vt:lpstr>Periode</vt:lpstr>
      <vt:lpstr>Contoh</vt:lpstr>
      <vt:lpstr>Mini Kuis</vt:lpstr>
      <vt:lpstr>Besaran linier dan anguler pada gerak melingkar…</vt:lpstr>
      <vt:lpstr>Perpindahan linier (s)  dan perpindahan sudut (θ)</vt:lpstr>
      <vt:lpstr>Contoh</vt:lpstr>
      <vt:lpstr>Kelajuan linear (v=s/t) dan  Kecepatan sudut (ω=θ/t)</vt:lpstr>
      <vt:lpstr>Contoh</vt:lpstr>
      <vt:lpstr>Hubungan Roda-roda</vt:lpstr>
      <vt:lpstr>Percepatan tangensial (a_T=v/t); Percepatan sudut (α=ω/t); dan percepatan sentripetal (a_s)</vt:lpstr>
      <vt:lpstr>Contoh</vt:lpstr>
      <vt:lpstr>PowerPoint Presentation</vt:lpstr>
      <vt:lpstr>GMB dan GMBB</vt:lpstr>
      <vt:lpstr>Hubungan roda-roda</vt:lpstr>
      <vt:lpstr>PowerPoint Presentation</vt:lpstr>
      <vt:lpstr>PowerPoint Presentation</vt:lpstr>
      <vt:lpstr>Contoh</vt:lpstr>
      <vt:lpstr>Contoh soal gerak melingkar berubah beraturan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GERAK MELINGKAR</dc:title>
  <dc:creator>Arif Sutikno</dc:creator>
  <cp:lastModifiedBy>Arif Sutikno</cp:lastModifiedBy>
  <cp:revision>1</cp:revision>
  <dcterms:created xsi:type="dcterms:W3CDTF">2019-11-18T04:03:27Z</dcterms:created>
  <dcterms:modified xsi:type="dcterms:W3CDTF">2019-11-18T04:04:31Z</dcterms:modified>
</cp:coreProperties>
</file>